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drawings/drawing2.xml" ContentType="application/vnd.openxmlformats-officedocument.drawingml.chartshapes+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Default Extension="bin" ContentType="application/vnd.openxmlformats-officedocument.oleObject"/>
  <Override PartName="/ppt/drawings/drawing3.xml" ContentType="application/vnd.openxmlformats-officedocument.drawingml.chartshape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0.xml" ContentType="application/vnd.openxmlformats-officedocument.presentationml.slideLayout+xml"/>
  <Default Extension="vml" ContentType="application/vnd.openxmlformats-officedocument.vmlDrawing"/>
  <Override PartName="/ppt/charts/chart6.xml" ContentType="application/vnd.openxmlformats-officedocument.drawingml.char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2" r:id="rId1"/>
  </p:sldMasterIdLst>
  <p:notesMasterIdLst>
    <p:notesMasterId r:id="rId41"/>
  </p:notesMasterIdLst>
  <p:handoutMasterIdLst>
    <p:handoutMasterId r:id="rId42"/>
  </p:handoutMasterIdLst>
  <p:sldIdLst>
    <p:sldId id="256" r:id="rId2"/>
    <p:sldId id="257" r:id="rId3"/>
    <p:sldId id="260" r:id="rId4"/>
    <p:sldId id="258" r:id="rId5"/>
    <p:sldId id="259" r:id="rId6"/>
    <p:sldId id="279" r:id="rId7"/>
    <p:sldId id="280" r:id="rId8"/>
    <p:sldId id="281" r:id="rId9"/>
    <p:sldId id="292" r:id="rId10"/>
    <p:sldId id="282" r:id="rId11"/>
    <p:sldId id="261" r:id="rId12"/>
    <p:sldId id="269" r:id="rId13"/>
    <p:sldId id="270" r:id="rId14"/>
    <p:sldId id="298" r:id="rId15"/>
    <p:sldId id="283" r:id="rId16"/>
    <p:sldId id="262" r:id="rId17"/>
    <p:sldId id="271" r:id="rId18"/>
    <p:sldId id="272" r:id="rId19"/>
    <p:sldId id="299" r:id="rId20"/>
    <p:sldId id="284" r:id="rId21"/>
    <p:sldId id="263" r:id="rId22"/>
    <p:sldId id="273" r:id="rId23"/>
    <p:sldId id="274" r:id="rId24"/>
    <p:sldId id="296" r:id="rId25"/>
    <p:sldId id="285" r:id="rId26"/>
    <p:sldId id="264" r:id="rId27"/>
    <p:sldId id="275" r:id="rId28"/>
    <p:sldId id="276" r:id="rId29"/>
    <p:sldId id="290" r:id="rId30"/>
    <p:sldId id="287" r:id="rId31"/>
    <p:sldId id="265" r:id="rId32"/>
    <p:sldId id="277" r:id="rId33"/>
    <p:sldId id="278" r:id="rId34"/>
    <p:sldId id="297" r:id="rId35"/>
    <p:sldId id="289" r:id="rId36"/>
    <p:sldId id="267" r:id="rId37"/>
    <p:sldId id="266" r:id="rId38"/>
    <p:sldId id="268" r:id="rId39"/>
    <p:sldId id="300" r:id="rId40"/>
  </p:sldIdLst>
  <p:sldSz cx="9144000" cy="6858000" type="screen4x3"/>
  <p:notesSz cx="6881813"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99"/>
    <a:srgbClr val="61F0FF"/>
    <a:srgbClr val="00FF00"/>
    <a:srgbClr val="FF0066"/>
    <a:srgbClr val="00700D"/>
    <a:srgbClr val="000000"/>
    <a:srgbClr val="FF9966"/>
    <a:srgbClr val="9A18C2"/>
    <a:srgbClr val="89FF89"/>
    <a:srgbClr val="21AC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722" autoAdjust="0"/>
    <p:restoredTop sz="86333" autoAdjust="0"/>
  </p:normalViewPr>
  <p:slideViewPr>
    <p:cSldViewPr>
      <p:cViewPr varScale="1">
        <p:scale>
          <a:sx n="68" d="100"/>
          <a:sy n="68" d="100"/>
        </p:scale>
        <p:origin x="-103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G:\stat%20brand%20of%20shirts.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G:\stat%20shorts-men.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G:\stat%20shorts-women.xlsx" TargetMode="External"/></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file:///G:\stat%20Jewlery.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G:\Stat%20Philly%20sports%20team%20clothing.xlsx" TargetMode="External"/></Relationships>
</file>

<file path=ppt/charts/_rels/chart6.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oleObject" Target="file:///G:\stat%20south%20apperal.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style val="37"/>
  <c:chart>
    <c:view3D>
      <c:rAngAx val="1"/>
    </c:view3D>
    <c:plotArea>
      <c:layout>
        <c:manualLayout>
          <c:layoutTarget val="inner"/>
          <c:xMode val="edge"/>
          <c:yMode val="edge"/>
          <c:x val="8.9751023296077842E-2"/>
          <c:y val="0.38220239233955866"/>
          <c:w val="0.88303305160169443"/>
          <c:h val="0.49668753153176098"/>
        </c:manualLayout>
      </c:layout>
      <c:bar3DChart>
        <c:barDir val="col"/>
        <c:grouping val="clustered"/>
        <c:ser>
          <c:idx val="0"/>
          <c:order val="0"/>
          <c:tx>
            <c:strRef>
              <c:f>Sheet1!$A$2</c:f>
              <c:strCache>
                <c:ptCount val="1"/>
                <c:pt idx="0">
                  <c:v>DKG</c:v>
                </c:pt>
              </c:strCache>
            </c:strRef>
          </c:tx>
          <c:spPr>
            <a:solidFill>
              <a:srgbClr val="FF0000"/>
            </a:solidFill>
          </c:spPr>
          <c:cat>
            <c:strRef>
              <c:f>Sheet1!$B$1</c:f>
              <c:strCache>
                <c:ptCount val="1"/>
                <c:pt idx="0">
                  <c:v>Number_of_People</c:v>
                </c:pt>
              </c:strCache>
            </c:strRef>
          </c:cat>
          <c:val>
            <c:numRef>
              <c:f>Sheet1!$B$2</c:f>
              <c:numCache>
                <c:formatCode>General</c:formatCode>
                <c:ptCount val="1"/>
                <c:pt idx="0">
                  <c:v>4</c:v>
                </c:pt>
              </c:numCache>
            </c:numRef>
          </c:val>
        </c:ser>
        <c:ser>
          <c:idx val="1"/>
          <c:order val="1"/>
          <c:tx>
            <c:strRef>
              <c:f>Sheet1!$A$3</c:f>
              <c:strCache>
                <c:ptCount val="1"/>
                <c:pt idx="0">
                  <c:v>Volcom</c:v>
                </c:pt>
              </c:strCache>
            </c:strRef>
          </c:tx>
          <c:spPr>
            <a:solidFill>
              <a:srgbClr val="FFC000"/>
            </a:solidFill>
          </c:spPr>
          <c:cat>
            <c:strRef>
              <c:f>Sheet1!$B$1</c:f>
              <c:strCache>
                <c:ptCount val="1"/>
                <c:pt idx="0">
                  <c:v>Number_of_People</c:v>
                </c:pt>
              </c:strCache>
            </c:strRef>
          </c:cat>
          <c:val>
            <c:numRef>
              <c:f>Sheet1!$B$3</c:f>
              <c:numCache>
                <c:formatCode>General</c:formatCode>
                <c:ptCount val="1"/>
                <c:pt idx="0">
                  <c:v>13</c:v>
                </c:pt>
              </c:numCache>
            </c:numRef>
          </c:val>
        </c:ser>
        <c:ser>
          <c:idx val="2"/>
          <c:order val="2"/>
          <c:tx>
            <c:strRef>
              <c:f>Sheet1!$A$4</c:f>
              <c:strCache>
                <c:ptCount val="1"/>
                <c:pt idx="0">
                  <c:v>H&amp;M</c:v>
                </c:pt>
              </c:strCache>
            </c:strRef>
          </c:tx>
          <c:spPr>
            <a:solidFill>
              <a:srgbClr val="FFFF00"/>
            </a:solidFill>
          </c:spPr>
          <c:cat>
            <c:strRef>
              <c:f>Sheet1!$B$1</c:f>
              <c:strCache>
                <c:ptCount val="1"/>
                <c:pt idx="0">
                  <c:v>Number_of_People</c:v>
                </c:pt>
              </c:strCache>
            </c:strRef>
          </c:cat>
          <c:val>
            <c:numRef>
              <c:f>Sheet1!$B$4</c:f>
              <c:numCache>
                <c:formatCode>General</c:formatCode>
                <c:ptCount val="1"/>
                <c:pt idx="0">
                  <c:v>5</c:v>
                </c:pt>
              </c:numCache>
            </c:numRef>
          </c:val>
        </c:ser>
        <c:ser>
          <c:idx val="3"/>
          <c:order val="3"/>
          <c:tx>
            <c:strRef>
              <c:f>Sheet1!$A$5</c:f>
              <c:strCache>
                <c:ptCount val="1"/>
                <c:pt idx="0">
                  <c:v>Delias</c:v>
                </c:pt>
              </c:strCache>
            </c:strRef>
          </c:tx>
          <c:spPr>
            <a:solidFill>
              <a:srgbClr val="00FF00"/>
            </a:solidFill>
          </c:spPr>
          <c:cat>
            <c:strRef>
              <c:f>Sheet1!$B$1</c:f>
              <c:strCache>
                <c:ptCount val="1"/>
                <c:pt idx="0">
                  <c:v>Number_of_People</c:v>
                </c:pt>
              </c:strCache>
            </c:strRef>
          </c:cat>
          <c:val>
            <c:numRef>
              <c:f>Sheet1!$B$5</c:f>
              <c:numCache>
                <c:formatCode>General</c:formatCode>
                <c:ptCount val="1"/>
                <c:pt idx="0">
                  <c:v>5</c:v>
                </c:pt>
              </c:numCache>
            </c:numRef>
          </c:val>
        </c:ser>
        <c:ser>
          <c:idx val="4"/>
          <c:order val="4"/>
          <c:tx>
            <c:strRef>
              <c:f>Sheet1!$A$6</c:f>
              <c:strCache>
                <c:ptCount val="1"/>
                <c:pt idx="0">
                  <c:v>Hot Topic</c:v>
                </c:pt>
              </c:strCache>
            </c:strRef>
          </c:tx>
          <c:spPr>
            <a:solidFill>
              <a:srgbClr val="00700D"/>
            </a:solidFill>
          </c:spPr>
          <c:cat>
            <c:strRef>
              <c:f>Sheet1!$B$1</c:f>
              <c:strCache>
                <c:ptCount val="1"/>
                <c:pt idx="0">
                  <c:v>Number_of_People</c:v>
                </c:pt>
              </c:strCache>
            </c:strRef>
          </c:cat>
          <c:val>
            <c:numRef>
              <c:f>Sheet1!$B$6</c:f>
              <c:numCache>
                <c:formatCode>General</c:formatCode>
                <c:ptCount val="1"/>
                <c:pt idx="0">
                  <c:v>14</c:v>
                </c:pt>
              </c:numCache>
            </c:numRef>
          </c:val>
        </c:ser>
        <c:ser>
          <c:idx val="5"/>
          <c:order val="5"/>
          <c:tx>
            <c:strRef>
              <c:f>Sheet1!$A$7</c:f>
              <c:strCache>
                <c:ptCount val="1"/>
                <c:pt idx="0">
                  <c:v>Gap</c:v>
                </c:pt>
              </c:strCache>
            </c:strRef>
          </c:tx>
          <c:spPr>
            <a:solidFill>
              <a:srgbClr val="61F0FF"/>
            </a:solidFill>
          </c:spPr>
          <c:cat>
            <c:strRef>
              <c:f>Sheet1!$B$1</c:f>
              <c:strCache>
                <c:ptCount val="1"/>
                <c:pt idx="0">
                  <c:v>Number_of_People</c:v>
                </c:pt>
              </c:strCache>
            </c:strRef>
          </c:cat>
          <c:val>
            <c:numRef>
              <c:f>Sheet1!$B$7</c:f>
              <c:numCache>
                <c:formatCode>General</c:formatCode>
                <c:ptCount val="1"/>
                <c:pt idx="0">
                  <c:v>2</c:v>
                </c:pt>
              </c:numCache>
            </c:numRef>
          </c:val>
        </c:ser>
        <c:ser>
          <c:idx val="6"/>
          <c:order val="6"/>
          <c:tx>
            <c:strRef>
              <c:f>Sheet1!$A$8</c:f>
              <c:strCache>
                <c:ptCount val="1"/>
                <c:pt idx="0">
                  <c:v>Holister</c:v>
                </c:pt>
              </c:strCache>
            </c:strRef>
          </c:tx>
          <c:spPr>
            <a:solidFill>
              <a:srgbClr val="0070C0"/>
            </a:solidFill>
          </c:spPr>
          <c:cat>
            <c:strRef>
              <c:f>Sheet1!$B$1</c:f>
              <c:strCache>
                <c:ptCount val="1"/>
                <c:pt idx="0">
                  <c:v>Number_of_People</c:v>
                </c:pt>
              </c:strCache>
            </c:strRef>
          </c:cat>
          <c:val>
            <c:numRef>
              <c:f>Sheet1!$B$8</c:f>
              <c:numCache>
                <c:formatCode>General</c:formatCode>
                <c:ptCount val="1"/>
                <c:pt idx="0">
                  <c:v>19</c:v>
                </c:pt>
              </c:numCache>
            </c:numRef>
          </c:val>
        </c:ser>
        <c:ser>
          <c:idx val="7"/>
          <c:order val="7"/>
          <c:tx>
            <c:strRef>
              <c:f>Sheet1!$A$9</c:f>
              <c:strCache>
                <c:ptCount val="1"/>
                <c:pt idx="0">
                  <c:v>American Eagle</c:v>
                </c:pt>
              </c:strCache>
            </c:strRef>
          </c:tx>
          <c:spPr>
            <a:solidFill>
              <a:schemeClr val="accent2">
                <a:lumMod val="75000"/>
              </a:schemeClr>
            </a:solidFill>
          </c:spPr>
          <c:cat>
            <c:strRef>
              <c:f>Sheet1!$B$1</c:f>
              <c:strCache>
                <c:ptCount val="1"/>
                <c:pt idx="0">
                  <c:v>Number_of_People</c:v>
                </c:pt>
              </c:strCache>
            </c:strRef>
          </c:cat>
          <c:val>
            <c:numRef>
              <c:f>Sheet1!$B$9</c:f>
              <c:numCache>
                <c:formatCode>General</c:formatCode>
                <c:ptCount val="1"/>
                <c:pt idx="0">
                  <c:v>20</c:v>
                </c:pt>
              </c:numCache>
            </c:numRef>
          </c:val>
        </c:ser>
        <c:ser>
          <c:idx val="8"/>
          <c:order val="8"/>
          <c:tx>
            <c:strRef>
              <c:f>Sheet1!$A$10</c:f>
              <c:strCache>
                <c:ptCount val="1"/>
                <c:pt idx="0">
                  <c:v>Ambercrombie &amp; Fitch</c:v>
                </c:pt>
              </c:strCache>
            </c:strRef>
          </c:tx>
          <c:spPr>
            <a:solidFill>
              <a:schemeClr val="tx2">
                <a:lumMod val="40000"/>
                <a:lumOff val="60000"/>
              </a:schemeClr>
            </a:solidFill>
          </c:spPr>
          <c:cat>
            <c:strRef>
              <c:f>Sheet1!$B$1</c:f>
              <c:strCache>
                <c:ptCount val="1"/>
                <c:pt idx="0">
                  <c:v>Number_of_People</c:v>
                </c:pt>
              </c:strCache>
            </c:strRef>
          </c:cat>
          <c:val>
            <c:numRef>
              <c:f>Sheet1!$B$10</c:f>
              <c:numCache>
                <c:formatCode>General</c:formatCode>
                <c:ptCount val="1"/>
                <c:pt idx="0">
                  <c:v>9</c:v>
                </c:pt>
              </c:numCache>
            </c:numRef>
          </c:val>
        </c:ser>
        <c:ser>
          <c:idx val="9"/>
          <c:order val="9"/>
          <c:tx>
            <c:strRef>
              <c:f>Sheet1!$A$11</c:f>
              <c:strCache>
                <c:ptCount val="1"/>
                <c:pt idx="0">
                  <c:v>Polo</c:v>
                </c:pt>
              </c:strCache>
            </c:strRef>
          </c:tx>
          <c:spPr>
            <a:solidFill>
              <a:srgbClr val="FF6699"/>
            </a:solidFill>
          </c:spPr>
          <c:cat>
            <c:strRef>
              <c:f>Sheet1!$B$1</c:f>
              <c:strCache>
                <c:ptCount val="1"/>
                <c:pt idx="0">
                  <c:v>Number_of_People</c:v>
                </c:pt>
              </c:strCache>
            </c:strRef>
          </c:cat>
          <c:val>
            <c:numRef>
              <c:f>Sheet1!$B$11</c:f>
              <c:numCache>
                <c:formatCode>General</c:formatCode>
                <c:ptCount val="1"/>
                <c:pt idx="0">
                  <c:v>16</c:v>
                </c:pt>
              </c:numCache>
            </c:numRef>
          </c:val>
        </c:ser>
        <c:ser>
          <c:idx val="10"/>
          <c:order val="10"/>
          <c:tx>
            <c:strRef>
              <c:f>Sheet1!$A$12</c:f>
              <c:strCache>
                <c:ptCount val="1"/>
                <c:pt idx="0">
                  <c:v>Banana Republic</c:v>
                </c:pt>
              </c:strCache>
            </c:strRef>
          </c:tx>
          <c:spPr>
            <a:solidFill>
              <a:srgbClr val="FF0066"/>
            </a:solidFill>
          </c:spPr>
          <c:cat>
            <c:strRef>
              <c:f>Sheet1!$B$1</c:f>
              <c:strCache>
                <c:ptCount val="1"/>
                <c:pt idx="0">
                  <c:v>Number_of_People</c:v>
                </c:pt>
              </c:strCache>
            </c:strRef>
          </c:cat>
          <c:val>
            <c:numRef>
              <c:f>Sheet1!$B$12</c:f>
              <c:numCache>
                <c:formatCode>General</c:formatCode>
                <c:ptCount val="1"/>
                <c:pt idx="0">
                  <c:v>2</c:v>
                </c:pt>
              </c:numCache>
            </c:numRef>
          </c:val>
        </c:ser>
        <c:ser>
          <c:idx val="11"/>
          <c:order val="11"/>
          <c:tx>
            <c:strRef>
              <c:f>Sheet1!$A$13</c:f>
              <c:strCache>
                <c:ptCount val="1"/>
                <c:pt idx="0">
                  <c:v>Dress Shirt</c:v>
                </c:pt>
              </c:strCache>
            </c:strRef>
          </c:tx>
          <c:spPr>
            <a:solidFill>
              <a:schemeClr val="bg1"/>
            </a:solidFill>
          </c:spPr>
          <c:cat>
            <c:strRef>
              <c:f>Sheet1!$B$1</c:f>
              <c:strCache>
                <c:ptCount val="1"/>
                <c:pt idx="0">
                  <c:v>Number_of_People</c:v>
                </c:pt>
              </c:strCache>
            </c:strRef>
          </c:cat>
          <c:val>
            <c:numRef>
              <c:f>Sheet1!$B$13</c:f>
              <c:numCache>
                <c:formatCode>General</c:formatCode>
                <c:ptCount val="1"/>
                <c:pt idx="0">
                  <c:v>3</c:v>
                </c:pt>
              </c:numCache>
            </c:numRef>
          </c:val>
        </c:ser>
        <c:ser>
          <c:idx val="12"/>
          <c:order val="12"/>
          <c:tx>
            <c:strRef>
              <c:f>Sheet1!$A$14</c:f>
              <c:strCache>
                <c:ptCount val="1"/>
                <c:pt idx="0">
                  <c:v>Sports</c:v>
                </c:pt>
              </c:strCache>
            </c:strRef>
          </c:tx>
          <c:spPr>
            <a:solidFill>
              <a:schemeClr val="tx1"/>
            </a:solidFill>
          </c:spPr>
          <c:cat>
            <c:strRef>
              <c:f>Sheet1!$B$1</c:f>
              <c:strCache>
                <c:ptCount val="1"/>
                <c:pt idx="0">
                  <c:v>Number_of_People</c:v>
                </c:pt>
              </c:strCache>
            </c:strRef>
          </c:cat>
          <c:val>
            <c:numRef>
              <c:f>Sheet1!$B$14</c:f>
              <c:numCache>
                <c:formatCode>General</c:formatCode>
                <c:ptCount val="1"/>
                <c:pt idx="0">
                  <c:v>28</c:v>
                </c:pt>
              </c:numCache>
            </c:numRef>
          </c:val>
        </c:ser>
        <c:dLbls>
          <c:showVal val="1"/>
        </c:dLbls>
        <c:gapWidth val="95"/>
        <c:gapDepth val="95"/>
        <c:shape val="box"/>
        <c:axId val="37791232"/>
        <c:axId val="37792768"/>
        <c:axId val="0"/>
      </c:bar3DChart>
      <c:catAx>
        <c:axId val="37791232"/>
        <c:scaling>
          <c:orientation val="minMax"/>
        </c:scaling>
        <c:axPos val="b"/>
        <c:majorTickMark val="none"/>
        <c:tickLblPos val="nextTo"/>
        <c:crossAx val="37792768"/>
        <c:crosses val="autoZero"/>
        <c:auto val="1"/>
        <c:lblAlgn val="ctr"/>
        <c:lblOffset val="100"/>
      </c:catAx>
      <c:valAx>
        <c:axId val="37792768"/>
        <c:scaling>
          <c:orientation val="minMax"/>
        </c:scaling>
        <c:delete val="1"/>
        <c:axPos val="l"/>
        <c:numFmt formatCode="General" sourceLinked="1"/>
        <c:tickLblPos val="none"/>
        <c:crossAx val="37791232"/>
        <c:crosses val="autoZero"/>
        <c:crossBetween val="between"/>
      </c:valAx>
    </c:plotArea>
    <c:legend>
      <c:legendPos val="t"/>
      <c:legendEntry>
        <c:idx val="12"/>
        <c:delete val="1"/>
      </c:legendEntry>
      <c:layout/>
    </c:legend>
    <c:plotVisOnly val="1"/>
  </c:chart>
  <c:txPr>
    <a:bodyPr/>
    <a:lstStyle/>
    <a:p>
      <a:pPr>
        <a:defRPr sz="1800"/>
      </a:pPr>
      <a:endParaRPr lang="en-US"/>
    </a:p>
  </c:txPr>
  <c:externalData r:id="rId1"/>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style val="37"/>
  <c:chart>
    <c:title>
      <c:layout/>
    </c:title>
    <c:view3D>
      <c:perspective val="30"/>
    </c:view3D>
    <c:plotArea>
      <c:layout/>
      <c:bar3DChart>
        <c:barDir val="col"/>
        <c:grouping val="clustered"/>
        <c:ser>
          <c:idx val="0"/>
          <c:order val="0"/>
          <c:tx>
            <c:strRef>
              <c:f>Sheet1!$B$1</c:f>
              <c:strCache>
                <c:ptCount val="1"/>
                <c:pt idx="0">
                  <c:v>Number_of_Men</c:v>
                </c:pt>
              </c:strCache>
            </c:strRef>
          </c:tx>
          <c:dPt>
            <c:idx val="0"/>
            <c:spPr>
              <a:solidFill>
                <a:srgbClr val="FF0000"/>
              </a:solidFill>
            </c:spPr>
          </c:dPt>
          <c:dPt>
            <c:idx val="1"/>
            <c:spPr>
              <a:solidFill>
                <a:srgbClr val="00B0F0"/>
              </a:solidFill>
            </c:spPr>
          </c:dPt>
          <c:dPt>
            <c:idx val="2"/>
            <c:spPr>
              <a:solidFill>
                <a:srgbClr val="FFFF00"/>
              </a:solidFill>
            </c:spPr>
          </c:dPt>
          <c:cat>
            <c:strRef>
              <c:f>Sheet1!$A$2:$A$4</c:f>
              <c:strCache>
                <c:ptCount val="3"/>
                <c:pt idx="0">
                  <c:v>Athletic Shorts</c:v>
                </c:pt>
                <c:pt idx="1">
                  <c:v>Cargo Shorts</c:v>
                </c:pt>
                <c:pt idx="2">
                  <c:v>Denim Shorts</c:v>
                </c:pt>
              </c:strCache>
            </c:strRef>
          </c:cat>
          <c:val>
            <c:numRef>
              <c:f>Sheet1!$B$2:$B$4</c:f>
              <c:numCache>
                <c:formatCode>General</c:formatCode>
                <c:ptCount val="3"/>
                <c:pt idx="0">
                  <c:v>36</c:v>
                </c:pt>
                <c:pt idx="1">
                  <c:v>65</c:v>
                </c:pt>
                <c:pt idx="2">
                  <c:v>10</c:v>
                </c:pt>
              </c:numCache>
            </c:numRef>
          </c:val>
        </c:ser>
        <c:shape val="cylinder"/>
        <c:axId val="37823616"/>
        <c:axId val="37825152"/>
        <c:axId val="0"/>
      </c:bar3DChart>
      <c:catAx>
        <c:axId val="37823616"/>
        <c:scaling>
          <c:orientation val="minMax"/>
        </c:scaling>
        <c:axPos val="b"/>
        <c:tickLblPos val="nextTo"/>
        <c:crossAx val="37825152"/>
        <c:crosses val="autoZero"/>
        <c:auto val="1"/>
        <c:lblAlgn val="ctr"/>
        <c:lblOffset val="100"/>
      </c:catAx>
      <c:valAx>
        <c:axId val="37825152"/>
        <c:scaling>
          <c:orientation val="minMax"/>
        </c:scaling>
        <c:axPos val="l"/>
        <c:majorGridlines/>
        <c:numFmt formatCode="General" sourceLinked="1"/>
        <c:tickLblPos val="nextTo"/>
        <c:crossAx val="37823616"/>
        <c:crosses val="autoZero"/>
        <c:crossBetween val="between"/>
      </c:valAx>
    </c:plotArea>
    <c:legend>
      <c:legendPos val="r"/>
      <c:layout/>
    </c:legend>
    <c:plotVisOnly val="1"/>
  </c:chart>
  <c:txPr>
    <a:bodyPr/>
    <a:lstStyle/>
    <a:p>
      <a:pPr>
        <a:defRPr sz="1800"/>
      </a:pPr>
      <a:endParaRPr lang="en-US"/>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lang val="en-US"/>
  <c:style val="36"/>
  <c:chart>
    <c:title>
      <c:layout/>
    </c:title>
    <c:view3D>
      <c:rAngAx val="1"/>
    </c:view3D>
    <c:plotArea>
      <c:layout>
        <c:manualLayout>
          <c:layoutTarget val="inner"/>
          <c:xMode val="edge"/>
          <c:yMode val="edge"/>
          <c:x val="0.23947105814494174"/>
          <c:y val="0.12413793103448276"/>
          <c:w val="0.6217189127623246"/>
          <c:h val="0.80354293441514535"/>
        </c:manualLayout>
      </c:layout>
      <c:bar3DChart>
        <c:barDir val="bar"/>
        <c:grouping val="clustered"/>
        <c:ser>
          <c:idx val="0"/>
          <c:order val="0"/>
          <c:tx>
            <c:strRef>
              <c:f>Sheet1!$B$1</c:f>
              <c:strCache>
                <c:ptCount val="1"/>
                <c:pt idx="0">
                  <c:v>Number_of_Women</c:v>
                </c:pt>
              </c:strCache>
            </c:strRef>
          </c:tx>
          <c:dPt>
            <c:idx val="0"/>
            <c:spPr>
              <a:solidFill>
                <a:srgbClr val="00FF00"/>
              </a:solidFill>
            </c:spPr>
          </c:dPt>
          <c:dPt>
            <c:idx val="1"/>
            <c:spPr>
              <a:solidFill>
                <a:srgbClr val="61F0FF"/>
              </a:solidFill>
            </c:spPr>
          </c:dPt>
          <c:dPt>
            <c:idx val="2"/>
            <c:spPr>
              <a:solidFill>
                <a:srgbClr val="FFFF00"/>
              </a:solidFill>
            </c:spPr>
          </c:dPt>
          <c:dPt>
            <c:idx val="3"/>
            <c:spPr>
              <a:solidFill>
                <a:srgbClr val="FF0000"/>
              </a:solidFill>
            </c:spPr>
          </c:dPt>
          <c:cat>
            <c:strRef>
              <c:f>Sheet1!$A$2:$A$5</c:f>
              <c:strCache>
                <c:ptCount val="4"/>
                <c:pt idx="0">
                  <c:v>Dress/Skirts</c:v>
                </c:pt>
                <c:pt idx="1">
                  <c:v>Capris</c:v>
                </c:pt>
                <c:pt idx="2">
                  <c:v>Athletic</c:v>
                </c:pt>
                <c:pt idx="3">
                  <c:v>Regular Shorts</c:v>
                </c:pt>
              </c:strCache>
            </c:strRef>
          </c:cat>
          <c:val>
            <c:numRef>
              <c:f>Sheet1!$B$2:$B$5</c:f>
              <c:numCache>
                <c:formatCode>General</c:formatCode>
                <c:ptCount val="4"/>
                <c:pt idx="0">
                  <c:v>35</c:v>
                </c:pt>
                <c:pt idx="1">
                  <c:v>16</c:v>
                </c:pt>
                <c:pt idx="2">
                  <c:v>12</c:v>
                </c:pt>
                <c:pt idx="3">
                  <c:v>50</c:v>
                </c:pt>
              </c:numCache>
            </c:numRef>
          </c:val>
        </c:ser>
        <c:shape val="box"/>
        <c:axId val="37863808"/>
        <c:axId val="37865344"/>
        <c:axId val="0"/>
      </c:bar3DChart>
      <c:catAx>
        <c:axId val="37863808"/>
        <c:scaling>
          <c:orientation val="minMax"/>
        </c:scaling>
        <c:axPos val="l"/>
        <c:tickLblPos val="nextTo"/>
        <c:crossAx val="37865344"/>
        <c:crosses val="autoZero"/>
        <c:auto val="1"/>
        <c:lblAlgn val="ctr"/>
        <c:lblOffset val="100"/>
      </c:catAx>
      <c:valAx>
        <c:axId val="37865344"/>
        <c:scaling>
          <c:orientation val="minMax"/>
        </c:scaling>
        <c:axPos val="b"/>
        <c:majorGridlines/>
        <c:numFmt formatCode="General" sourceLinked="1"/>
        <c:tickLblPos val="nextTo"/>
        <c:crossAx val="37863808"/>
        <c:crosses val="autoZero"/>
        <c:crossBetween val="between"/>
      </c:valAx>
    </c:plotArea>
    <c:legend>
      <c:legendPos val="r"/>
      <c:layout/>
    </c:legend>
    <c:plotVisOnly val="1"/>
  </c:chart>
  <c:txPr>
    <a:bodyPr/>
    <a:lstStyle/>
    <a:p>
      <a:pPr>
        <a:defRPr sz="1800"/>
      </a:pPr>
      <a:endParaRPr lang="en-US"/>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lang val="en-US"/>
  <c:style val="10"/>
  <c:chart>
    <c:view3D>
      <c:rotX val="30"/>
      <c:perspective val="30"/>
    </c:view3D>
    <c:plotArea>
      <c:layout>
        <c:manualLayout>
          <c:layoutTarget val="inner"/>
          <c:xMode val="edge"/>
          <c:yMode val="edge"/>
          <c:x val="3.4431575413538439E-2"/>
          <c:y val="5.0925875644854693E-2"/>
          <c:w val="0.80729308836395453"/>
          <c:h val="0.92592592592592549"/>
        </c:manualLayout>
      </c:layout>
      <c:pie3DChart>
        <c:varyColors val="1"/>
        <c:ser>
          <c:idx val="0"/>
          <c:order val="0"/>
          <c:explosion val="23"/>
          <c:dPt>
            <c:idx val="0"/>
            <c:explosion val="20"/>
            <c:spPr>
              <a:solidFill>
                <a:srgbClr val="FFFF00"/>
              </a:solidFill>
            </c:spPr>
          </c:dPt>
          <c:dPt>
            <c:idx val="1"/>
            <c:spPr>
              <a:solidFill>
                <a:srgbClr val="00B0F0"/>
              </a:solidFill>
            </c:spPr>
          </c:dPt>
          <c:cat>
            <c:strRef>
              <c:f>Sheet1!$A$1:$B$1</c:f>
              <c:strCache>
                <c:ptCount val="2"/>
                <c:pt idx="0">
                  <c:v>Women</c:v>
                </c:pt>
                <c:pt idx="1">
                  <c:v>Men</c:v>
                </c:pt>
              </c:strCache>
            </c:strRef>
          </c:cat>
          <c:val>
            <c:numRef>
              <c:f>Sheet1!$A$2:$B$2</c:f>
              <c:numCache>
                <c:formatCode>General</c:formatCode>
                <c:ptCount val="2"/>
                <c:pt idx="0">
                  <c:v>43</c:v>
                </c:pt>
                <c:pt idx="1">
                  <c:v>26</c:v>
                </c:pt>
              </c:numCache>
            </c:numRef>
          </c:val>
        </c:ser>
      </c:pie3DChart>
    </c:plotArea>
    <c:legend>
      <c:legendPos val="r"/>
      <c:layout/>
    </c:legend>
    <c:plotVisOnly val="1"/>
  </c:chart>
  <c:externalData r:id="rId1"/>
  <c:userShapes r:id="rId2"/>
</c:chartSpace>
</file>

<file path=ppt/charts/chart5.xml><?xml version="1.0" encoding="utf-8"?>
<c:chartSpace xmlns:c="http://schemas.openxmlformats.org/drawingml/2006/chart" xmlns:a="http://schemas.openxmlformats.org/drawingml/2006/main" xmlns:r="http://schemas.openxmlformats.org/officeDocument/2006/relationships">
  <c:lang val="en-US"/>
  <c:style val="37"/>
  <c:chart>
    <c:plotArea>
      <c:layout/>
      <c:barChart>
        <c:barDir val="col"/>
        <c:grouping val="stacked"/>
        <c:ser>
          <c:idx val="0"/>
          <c:order val="0"/>
          <c:dPt>
            <c:idx val="0"/>
            <c:spPr>
              <a:solidFill>
                <a:srgbClr val="FF0000"/>
              </a:solidFill>
            </c:spPr>
          </c:dPt>
          <c:dPt>
            <c:idx val="1"/>
            <c:spPr>
              <a:solidFill>
                <a:srgbClr val="61F0FF"/>
              </a:solidFill>
            </c:spPr>
          </c:dPt>
          <c:cat>
            <c:strRef>
              <c:f>Sheet1!$A$1:$B$1</c:f>
              <c:strCache>
                <c:ptCount val="2"/>
                <c:pt idx="0">
                  <c:v>Women</c:v>
                </c:pt>
                <c:pt idx="1">
                  <c:v>Men</c:v>
                </c:pt>
              </c:strCache>
            </c:strRef>
          </c:cat>
          <c:val>
            <c:numRef>
              <c:f>Sheet1!$A$2:$B$2</c:f>
              <c:numCache>
                <c:formatCode>General</c:formatCode>
                <c:ptCount val="2"/>
                <c:pt idx="0">
                  <c:v>33</c:v>
                </c:pt>
                <c:pt idx="1">
                  <c:v>21</c:v>
                </c:pt>
              </c:numCache>
            </c:numRef>
          </c:val>
        </c:ser>
        <c:overlap val="100"/>
        <c:axId val="37402112"/>
        <c:axId val="37403648"/>
      </c:barChart>
      <c:catAx>
        <c:axId val="37402112"/>
        <c:scaling>
          <c:orientation val="minMax"/>
        </c:scaling>
        <c:axPos val="b"/>
        <c:tickLblPos val="nextTo"/>
        <c:crossAx val="37403648"/>
        <c:crosses val="autoZero"/>
        <c:auto val="1"/>
        <c:lblAlgn val="ctr"/>
        <c:lblOffset val="100"/>
      </c:catAx>
      <c:valAx>
        <c:axId val="37403648"/>
        <c:scaling>
          <c:orientation val="minMax"/>
        </c:scaling>
        <c:axPos val="l"/>
        <c:majorGridlines/>
        <c:numFmt formatCode="General" sourceLinked="1"/>
        <c:tickLblPos val="nextTo"/>
        <c:crossAx val="37402112"/>
        <c:crosses val="autoZero"/>
        <c:crossBetween val="between"/>
      </c:valAx>
    </c:plotArea>
    <c:legend>
      <c:legendPos val="r"/>
      <c:layout/>
    </c:legend>
    <c:plotVisOnly val="1"/>
  </c:chart>
  <c:txPr>
    <a:bodyPr/>
    <a:lstStyle/>
    <a:p>
      <a:pPr>
        <a:defRPr sz="1800"/>
      </a:pPr>
      <a:endParaRPr lang="en-US"/>
    </a:p>
  </c:txPr>
  <c:externalData r:id="rId1"/>
</c:chartSpace>
</file>

<file path=ppt/charts/chart6.xml><?xml version="1.0" encoding="utf-8"?>
<c:chartSpace xmlns:c="http://schemas.openxmlformats.org/drawingml/2006/chart" xmlns:a="http://schemas.openxmlformats.org/drawingml/2006/main" xmlns:r="http://schemas.openxmlformats.org/officeDocument/2006/relationships">
  <c:lang val="en-US"/>
  <c:style val="4"/>
  <c:chart>
    <c:plotArea>
      <c:layout>
        <c:manualLayout>
          <c:layoutTarget val="inner"/>
          <c:xMode val="edge"/>
          <c:yMode val="edge"/>
          <c:x val="1.8674978127734033E-2"/>
          <c:y val="6.5292096219931345E-2"/>
          <c:w val="0.74722222222222223"/>
          <c:h val="0.92439862542955364"/>
        </c:manualLayout>
      </c:layout>
      <c:pieChart>
        <c:varyColors val="1"/>
        <c:ser>
          <c:idx val="0"/>
          <c:order val="0"/>
          <c:dPt>
            <c:idx val="0"/>
            <c:spPr>
              <a:solidFill>
                <a:srgbClr val="00B0F0"/>
              </a:solidFill>
            </c:spPr>
          </c:dPt>
          <c:dPt>
            <c:idx val="1"/>
            <c:spPr>
              <a:solidFill>
                <a:srgbClr val="FF6699"/>
              </a:solidFill>
            </c:spPr>
          </c:dPt>
          <c:cat>
            <c:strRef>
              <c:f>Sheet1!$A$1:$B$1</c:f>
              <c:strCache>
                <c:ptCount val="2"/>
                <c:pt idx="0">
                  <c:v>Men</c:v>
                </c:pt>
                <c:pt idx="1">
                  <c:v>Women</c:v>
                </c:pt>
              </c:strCache>
            </c:strRef>
          </c:cat>
          <c:val>
            <c:numRef>
              <c:f>Sheet1!$A$2:$B$2</c:f>
              <c:numCache>
                <c:formatCode>General</c:formatCode>
                <c:ptCount val="2"/>
                <c:pt idx="0">
                  <c:v>20</c:v>
                </c:pt>
                <c:pt idx="1">
                  <c:v>11</c:v>
                </c:pt>
              </c:numCache>
            </c:numRef>
          </c:val>
        </c:ser>
        <c:firstSliceAng val="0"/>
      </c:pieChart>
    </c:plotArea>
    <c:legend>
      <c:legendPos val="r"/>
      <c:layout/>
    </c:legend>
    <c:plotVisOnly val="1"/>
  </c:chart>
  <c:txPr>
    <a:bodyPr/>
    <a:lstStyle/>
    <a:p>
      <a:pPr>
        <a:defRPr sz="1800"/>
      </a:pPr>
      <a:endParaRPr lang="en-US"/>
    </a:p>
  </c:txPr>
  <c:externalData r:id="rId1"/>
  <c:userShapes r:id="rId2"/>
</c:chartSpace>
</file>

<file path=ppt/drawings/_rels/vmlDrawing1.vml.rels><?xml version="1.0" encoding="UTF-8" standalone="yes"?>
<Relationships xmlns="http://schemas.openxmlformats.org/package/2006/relationships"><Relationship Id="rId2" Type="http://schemas.openxmlformats.org/officeDocument/2006/relationships/image" Target="../media/image21.wmf"/><Relationship Id="rId1" Type="http://schemas.openxmlformats.org/officeDocument/2006/relationships/image" Target="../media/image20.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21.wmf"/><Relationship Id="rId1" Type="http://schemas.openxmlformats.org/officeDocument/2006/relationships/image" Target="../media/image20.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21.wmf"/><Relationship Id="rId1" Type="http://schemas.openxmlformats.org/officeDocument/2006/relationships/image" Target="../media/image20.wmf"/></Relationships>
</file>

<file path=ppt/drawings/drawing1.xml><?xml version="1.0" encoding="utf-8"?>
<c:userShapes xmlns:c="http://schemas.openxmlformats.org/drawingml/2006/chart">
  <cdr:relSizeAnchor xmlns:cdr="http://schemas.openxmlformats.org/drawingml/2006/chartDrawing">
    <cdr:from>
      <cdr:x>0.15448</cdr:x>
      <cdr:y>0.45188</cdr:y>
    </cdr:from>
    <cdr:to>
      <cdr:x>0.41931</cdr:x>
      <cdr:y>0.51883</cdr:y>
    </cdr:to>
    <cdr:sp macro="" textlink="">
      <cdr:nvSpPr>
        <cdr:cNvPr id="2" name="TextBox 1"/>
        <cdr:cNvSpPr txBox="1"/>
      </cdr:nvSpPr>
      <cdr:spPr>
        <a:xfrm xmlns:a="http://schemas.openxmlformats.org/drawingml/2006/main">
          <a:off x="1066800" y="2057400"/>
          <a:ext cx="1828800" cy="3048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600" dirty="0" smtClean="0">
              <a:latin typeface="Calibri" pitchFamily="34" charset="0"/>
            </a:rPr>
            <a:t>Phillies Sports team</a:t>
          </a:r>
          <a:endParaRPr lang="en-US" sz="1600" dirty="0">
            <a:latin typeface="Calibri" pitchFamily="34" charset="0"/>
          </a:endParaRPr>
        </a:p>
      </cdr:txBody>
    </cdr:sp>
  </cdr:relSizeAnchor>
</c:userShapes>
</file>

<file path=ppt/drawings/drawing2.xml><?xml version="1.0" encoding="utf-8"?>
<c:userShapes xmlns:c="http://schemas.openxmlformats.org/drawingml/2006/chart">
  <cdr:relSizeAnchor xmlns:cdr="http://schemas.openxmlformats.org/drawingml/2006/chartDrawing">
    <cdr:from>
      <cdr:x>0.61458</cdr:x>
      <cdr:y>0</cdr:y>
    </cdr:from>
    <cdr:to>
      <cdr:x>1</cdr:x>
      <cdr:y>0.19444</cdr:y>
    </cdr:to>
    <cdr:sp macro="" textlink="">
      <cdr:nvSpPr>
        <cdr:cNvPr id="2" name="TextBox 1"/>
        <cdr:cNvSpPr txBox="1"/>
      </cdr:nvSpPr>
      <cdr:spPr>
        <a:xfrm xmlns:a="http://schemas.openxmlformats.org/drawingml/2006/main">
          <a:off x="3057525" y="0"/>
          <a:ext cx="1762125" cy="5334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100"/>
            <a:t>Men- 26/69=37.7%</a:t>
          </a:r>
        </a:p>
        <a:p xmlns:a="http://schemas.openxmlformats.org/drawingml/2006/main">
          <a:r>
            <a:rPr lang="en-US" sz="1100"/>
            <a:t>Women- 43/69=62.3%</a:t>
          </a:r>
        </a:p>
      </cdr:txBody>
    </cdr:sp>
  </cdr:relSizeAnchor>
</c:userShapes>
</file>

<file path=ppt/drawings/drawing3.xml><?xml version="1.0" encoding="utf-8"?>
<c:userShapes xmlns:c="http://schemas.openxmlformats.org/drawingml/2006/chart">
  <cdr:relSizeAnchor xmlns:cdr="http://schemas.openxmlformats.org/drawingml/2006/chartDrawing">
    <cdr:from>
      <cdr:x>0.58542</cdr:x>
      <cdr:y>0</cdr:y>
    </cdr:from>
    <cdr:to>
      <cdr:x>0.95</cdr:x>
      <cdr:y>0.16319</cdr:y>
    </cdr:to>
    <cdr:sp macro="" textlink="">
      <cdr:nvSpPr>
        <cdr:cNvPr id="2" name="TextBox 1"/>
        <cdr:cNvSpPr txBox="1"/>
      </cdr:nvSpPr>
      <cdr:spPr>
        <a:xfrm xmlns:a="http://schemas.openxmlformats.org/drawingml/2006/main">
          <a:off x="2676525" y="-9525"/>
          <a:ext cx="1666875" cy="447675"/>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100"/>
            <a:t>Men- 20/31=64.5%</a:t>
          </a:r>
        </a:p>
        <a:p xmlns:a="http://schemas.openxmlformats.org/drawingml/2006/main">
          <a:r>
            <a:rPr lang="en-US" sz="1100"/>
            <a:t>Women-11/31=35.5%</a:t>
          </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4820"/>
          </a:xfrm>
          <a:prstGeom prst="rect">
            <a:avLst/>
          </a:prstGeom>
        </p:spPr>
        <p:txBody>
          <a:bodyPr vert="horz" lIns="92446" tIns="46223" rIns="92446" bIns="46223" rtlCol="0"/>
          <a:lstStyle>
            <a:lvl1pPr algn="l">
              <a:defRPr sz="1200"/>
            </a:lvl1pPr>
          </a:lstStyle>
          <a:p>
            <a:endParaRPr lang="en-US"/>
          </a:p>
        </p:txBody>
      </p:sp>
      <p:sp>
        <p:nvSpPr>
          <p:cNvPr id="3" name="Date Placeholder 2"/>
          <p:cNvSpPr>
            <a:spLocks noGrp="1"/>
          </p:cNvSpPr>
          <p:nvPr>
            <p:ph type="dt" sz="quarter" idx="1"/>
          </p:nvPr>
        </p:nvSpPr>
        <p:spPr>
          <a:xfrm>
            <a:off x="3898102" y="0"/>
            <a:ext cx="2982119" cy="464820"/>
          </a:xfrm>
          <a:prstGeom prst="rect">
            <a:avLst/>
          </a:prstGeom>
        </p:spPr>
        <p:txBody>
          <a:bodyPr vert="horz" lIns="92446" tIns="46223" rIns="92446" bIns="46223" rtlCol="0"/>
          <a:lstStyle>
            <a:lvl1pPr algn="r">
              <a:defRPr sz="1200"/>
            </a:lvl1pPr>
          </a:lstStyle>
          <a:p>
            <a:fld id="{6F25E7F3-4747-41EC-9CEC-C9573BAEC128}" type="datetimeFigureOut">
              <a:rPr lang="en-US" smtClean="0"/>
              <a:pPr/>
              <a:t>6/9/2010</a:t>
            </a:fld>
            <a:endParaRPr lang="en-US"/>
          </a:p>
        </p:txBody>
      </p:sp>
      <p:sp>
        <p:nvSpPr>
          <p:cNvPr id="4" name="Footer Placeholder 3"/>
          <p:cNvSpPr>
            <a:spLocks noGrp="1"/>
          </p:cNvSpPr>
          <p:nvPr>
            <p:ph type="ftr" sz="quarter" idx="2"/>
          </p:nvPr>
        </p:nvSpPr>
        <p:spPr>
          <a:xfrm>
            <a:off x="0" y="8829967"/>
            <a:ext cx="2982119" cy="464820"/>
          </a:xfrm>
          <a:prstGeom prst="rect">
            <a:avLst/>
          </a:prstGeom>
        </p:spPr>
        <p:txBody>
          <a:bodyPr vert="horz" lIns="92446" tIns="46223" rIns="92446" bIns="46223" rtlCol="0" anchor="b"/>
          <a:lstStyle>
            <a:lvl1pPr algn="l">
              <a:defRPr sz="1200"/>
            </a:lvl1pPr>
          </a:lstStyle>
          <a:p>
            <a:endParaRPr lang="en-US"/>
          </a:p>
        </p:txBody>
      </p:sp>
      <p:sp>
        <p:nvSpPr>
          <p:cNvPr id="5" name="Slide Number Placeholder 4"/>
          <p:cNvSpPr>
            <a:spLocks noGrp="1"/>
          </p:cNvSpPr>
          <p:nvPr>
            <p:ph type="sldNum" sz="quarter" idx="3"/>
          </p:nvPr>
        </p:nvSpPr>
        <p:spPr>
          <a:xfrm>
            <a:off x="3898102" y="8829967"/>
            <a:ext cx="2982119" cy="464820"/>
          </a:xfrm>
          <a:prstGeom prst="rect">
            <a:avLst/>
          </a:prstGeom>
        </p:spPr>
        <p:txBody>
          <a:bodyPr vert="horz" lIns="92446" tIns="46223" rIns="92446" bIns="46223" rtlCol="0" anchor="b"/>
          <a:lstStyle>
            <a:lvl1pPr algn="r">
              <a:defRPr sz="1200"/>
            </a:lvl1pPr>
          </a:lstStyle>
          <a:p>
            <a:fld id="{7291B4BF-665B-4F85-8CE2-60D6A5AD1B7D}"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4820"/>
          </a:xfrm>
          <a:prstGeom prst="rect">
            <a:avLst/>
          </a:prstGeom>
        </p:spPr>
        <p:txBody>
          <a:bodyPr vert="horz" lIns="92446" tIns="46223" rIns="92446" bIns="46223" rtlCol="0"/>
          <a:lstStyle>
            <a:lvl1pPr algn="l">
              <a:defRPr sz="1200"/>
            </a:lvl1pPr>
          </a:lstStyle>
          <a:p>
            <a:endParaRPr lang="en-US"/>
          </a:p>
        </p:txBody>
      </p:sp>
      <p:sp>
        <p:nvSpPr>
          <p:cNvPr id="3" name="Date Placeholder 2"/>
          <p:cNvSpPr>
            <a:spLocks noGrp="1"/>
          </p:cNvSpPr>
          <p:nvPr>
            <p:ph type="dt" idx="1"/>
          </p:nvPr>
        </p:nvSpPr>
        <p:spPr>
          <a:xfrm>
            <a:off x="3898102" y="0"/>
            <a:ext cx="2982119" cy="464820"/>
          </a:xfrm>
          <a:prstGeom prst="rect">
            <a:avLst/>
          </a:prstGeom>
        </p:spPr>
        <p:txBody>
          <a:bodyPr vert="horz" lIns="92446" tIns="46223" rIns="92446" bIns="46223" rtlCol="0"/>
          <a:lstStyle>
            <a:lvl1pPr algn="r">
              <a:defRPr sz="1200"/>
            </a:lvl1pPr>
          </a:lstStyle>
          <a:p>
            <a:fld id="{BCD5A742-2660-470E-B32A-1DF8E0044C45}" type="datetimeFigureOut">
              <a:rPr lang="en-US" smtClean="0"/>
              <a:pPr/>
              <a:t>6/9/2010</a:t>
            </a:fld>
            <a:endParaRPr lang="en-US"/>
          </a:p>
        </p:txBody>
      </p:sp>
      <p:sp>
        <p:nvSpPr>
          <p:cNvPr id="4" name="Slide Image Placeholder 3"/>
          <p:cNvSpPr>
            <a:spLocks noGrp="1" noRot="1" noChangeAspect="1"/>
          </p:cNvSpPr>
          <p:nvPr>
            <p:ph type="sldImg" idx="2"/>
          </p:nvPr>
        </p:nvSpPr>
        <p:spPr>
          <a:xfrm>
            <a:off x="1117600" y="696913"/>
            <a:ext cx="4648200" cy="3486150"/>
          </a:xfrm>
          <a:prstGeom prst="rect">
            <a:avLst/>
          </a:prstGeom>
          <a:noFill/>
          <a:ln w="12700">
            <a:solidFill>
              <a:prstClr val="black"/>
            </a:solidFill>
          </a:ln>
        </p:spPr>
        <p:txBody>
          <a:bodyPr vert="horz" lIns="92446" tIns="46223" rIns="92446" bIns="46223" rtlCol="0" anchor="ctr"/>
          <a:lstStyle/>
          <a:p>
            <a:endParaRPr lang="en-US"/>
          </a:p>
        </p:txBody>
      </p:sp>
      <p:sp>
        <p:nvSpPr>
          <p:cNvPr id="5" name="Notes Placeholder 4"/>
          <p:cNvSpPr>
            <a:spLocks noGrp="1"/>
          </p:cNvSpPr>
          <p:nvPr>
            <p:ph type="body" sz="quarter" idx="3"/>
          </p:nvPr>
        </p:nvSpPr>
        <p:spPr>
          <a:xfrm>
            <a:off x="688182" y="4415790"/>
            <a:ext cx="5505450" cy="4183380"/>
          </a:xfrm>
          <a:prstGeom prst="rect">
            <a:avLst/>
          </a:prstGeom>
        </p:spPr>
        <p:txBody>
          <a:bodyPr vert="horz" lIns="92446" tIns="46223" rIns="92446" bIns="46223"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2982119" cy="464820"/>
          </a:xfrm>
          <a:prstGeom prst="rect">
            <a:avLst/>
          </a:prstGeom>
        </p:spPr>
        <p:txBody>
          <a:bodyPr vert="horz" lIns="92446" tIns="46223" rIns="92446" bIns="46223" rtlCol="0" anchor="b"/>
          <a:lstStyle>
            <a:lvl1pPr algn="l">
              <a:defRPr sz="1200"/>
            </a:lvl1pPr>
          </a:lstStyle>
          <a:p>
            <a:endParaRPr lang="en-US"/>
          </a:p>
        </p:txBody>
      </p:sp>
      <p:sp>
        <p:nvSpPr>
          <p:cNvPr id="7" name="Slide Number Placeholder 6"/>
          <p:cNvSpPr>
            <a:spLocks noGrp="1"/>
          </p:cNvSpPr>
          <p:nvPr>
            <p:ph type="sldNum" sz="quarter" idx="5"/>
          </p:nvPr>
        </p:nvSpPr>
        <p:spPr>
          <a:xfrm>
            <a:off x="3898102" y="8829967"/>
            <a:ext cx="2982119" cy="464820"/>
          </a:xfrm>
          <a:prstGeom prst="rect">
            <a:avLst/>
          </a:prstGeom>
        </p:spPr>
        <p:txBody>
          <a:bodyPr vert="horz" lIns="92446" tIns="46223" rIns="92446" bIns="46223" rtlCol="0" anchor="b"/>
          <a:lstStyle>
            <a:lvl1pPr algn="r">
              <a:defRPr sz="1200"/>
            </a:lvl1pPr>
          </a:lstStyle>
          <a:p>
            <a:fld id="{E89E5F4E-77DC-4D31-815D-E531BCB76C79}"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89E5F4E-77DC-4D31-815D-E531BCB76C79}" type="slidenum">
              <a:rPr lang="en-US" smtClean="0"/>
              <a:pPr/>
              <a:t>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5E656A7E-AA3D-4B7B-8CBF-9863F973568C}" type="datetimeFigureOut">
              <a:rPr lang="en-US" smtClean="0"/>
              <a:pPr/>
              <a:t>6/9/2010</a:t>
            </a:fld>
            <a:endParaRPr lang="en-US"/>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59D43933-1820-4416-AC9B-AA1C169B58EE}"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E656A7E-AA3D-4B7B-8CBF-9863F973568C}" type="datetimeFigureOut">
              <a:rPr lang="en-US" smtClean="0"/>
              <a:pPr/>
              <a:t>6/9/2010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59D43933-1820-4416-AC9B-AA1C169B58E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5E656A7E-AA3D-4B7B-8CBF-9863F973568C}" type="datetimeFigureOut">
              <a:rPr lang="en-US" smtClean="0"/>
              <a:pPr/>
              <a:t>6/9/2010</a:t>
            </a:fld>
            <a:endParaRPr lang="en-US"/>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59D43933-1820-4416-AC9B-AA1C169B58E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E656A7E-AA3D-4B7B-8CBF-9863F973568C}" type="datetimeFigureOut">
              <a:rPr lang="en-US" smtClean="0"/>
              <a:pPr/>
              <a:t>6/9/2010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59D43933-1820-4416-AC9B-AA1C169B58E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5E656A7E-AA3D-4B7B-8CBF-9863F973568C}" type="datetimeFigureOut">
              <a:rPr lang="en-US" smtClean="0"/>
              <a:pPr/>
              <a:t>6/9/2010</a:t>
            </a:fld>
            <a:endParaRPr lang="en-US"/>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a:p>
        </p:txBody>
      </p:sp>
      <p:sp>
        <p:nvSpPr>
          <p:cNvPr id="6" name="Slide Number Placeholder 5"/>
          <p:cNvSpPr>
            <a:spLocks noGrp="1"/>
          </p:cNvSpPr>
          <p:nvPr>
            <p:ph type="sldNum" sz="quarter" idx="12"/>
          </p:nvPr>
        </p:nvSpPr>
        <p:spPr>
          <a:xfrm>
            <a:off x="6733952" y="6555112"/>
            <a:ext cx="588336" cy="228600"/>
          </a:xfrm>
        </p:spPr>
        <p:txBody>
          <a:bodyPr/>
          <a:lstStyle>
            <a:extLst/>
          </a:lstStyle>
          <a:p>
            <a:fld id="{59D43933-1820-4416-AC9B-AA1C169B58EE}"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E656A7E-AA3D-4B7B-8CBF-9863F973568C}" type="datetimeFigureOut">
              <a:rPr lang="en-US" smtClean="0"/>
              <a:pPr/>
              <a:t>6/9/2010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59D43933-1820-4416-AC9B-AA1C169B58E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5E656A7E-AA3D-4B7B-8CBF-9863F973568C}" type="datetimeFigureOut">
              <a:rPr lang="en-US" smtClean="0"/>
              <a:pPr/>
              <a:t>6/9/2010</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59D43933-1820-4416-AC9B-AA1C169B58E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5E656A7E-AA3D-4B7B-8CBF-9863F973568C}" type="datetimeFigureOut">
              <a:rPr lang="en-US" smtClean="0"/>
              <a:pPr/>
              <a:t>6/9/2010</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59D43933-1820-4416-AC9B-AA1C169B58E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5E656A7E-AA3D-4B7B-8CBF-9863F973568C}" type="datetimeFigureOut">
              <a:rPr lang="en-US" smtClean="0"/>
              <a:pPr/>
              <a:t>6/9/2010</a:t>
            </a:fld>
            <a:endParaRPr lang="en-US"/>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a:p>
        </p:txBody>
      </p:sp>
      <p:sp>
        <p:nvSpPr>
          <p:cNvPr id="4" name="Slide Number Placeholder 3"/>
          <p:cNvSpPr>
            <a:spLocks noGrp="1"/>
          </p:cNvSpPr>
          <p:nvPr>
            <p:ph type="sldNum" sz="quarter" idx="12"/>
          </p:nvPr>
        </p:nvSpPr>
        <p:spPr/>
        <p:txBody>
          <a:bodyPr/>
          <a:lstStyle>
            <a:extLst/>
          </a:lstStyle>
          <a:p>
            <a:fld id="{59D43933-1820-4416-AC9B-AA1C169B58E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E656A7E-AA3D-4B7B-8CBF-9863F973568C}" type="datetimeFigureOut">
              <a:rPr lang="en-US" smtClean="0"/>
              <a:pPr/>
              <a:t>6/9/2010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59D43933-1820-4416-AC9B-AA1C169B58E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5E656A7E-AA3D-4B7B-8CBF-9863F973568C}" type="datetimeFigureOut">
              <a:rPr lang="en-US" smtClean="0"/>
              <a:pPr/>
              <a:t>6/9/2010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59D43933-1820-4416-AC9B-AA1C169B58EE}" type="slidenum">
              <a:rPr lang="en-US" smtClean="0"/>
              <a:pPr/>
              <a:t>‹#›</a:t>
            </a:fld>
            <a:endParaRPr lang="en-US"/>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5E656A7E-AA3D-4B7B-8CBF-9863F973568C}" type="datetimeFigureOut">
              <a:rPr lang="en-US" smtClean="0"/>
              <a:pPr/>
              <a:t>6/9/2010</a:t>
            </a:fld>
            <a:endParaRPr lang="en-US"/>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59D43933-1820-4416-AC9B-AA1C169B58E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image" Target="../media/image6.jpeg"/><Relationship Id="rId5" Type="http://schemas.openxmlformats.org/officeDocument/2006/relationships/image" Target="../media/image5.jpeg"/><Relationship Id="rId10" Type="http://schemas.openxmlformats.org/officeDocument/2006/relationships/image" Target="../media/image10.jpeg"/><Relationship Id="rId4" Type="http://schemas.openxmlformats.org/officeDocument/2006/relationships/image" Target="../media/image4.jpeg"/><Relationship Id="rId9" Type="http://schemas.openxmlformats.org/officeDocument/2006/relationships/image" Target="../media/image9.jpeg"/></Relationships>
</file>

<file path=ppt/slides/_rels/slide1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2.bin"/></Relationships>
</file>

<file path=ppt/slides/_rels/slide2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oleObject" Target="../embeddings/oleObject4.bin"/></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oleObject" Target="../embeddings/oleObject6.bin"/></Relationships>
</file>

<file path=ppt/slides/_rels/slide3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7"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14.jpeg"/><Relationship Id="rId4" Type="http://schemas.openxmlformats.org/officeDocument/2006/relationships/image" Target="../media/image13.jpeg"/></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4191000"/>
            <a:ext cx="3429000" cy="1066800"/>
          </a:xfrm>
        </p:spPr>
        <p:txBody>
          <a:bodyPr>
            <a:normAutofit fontScale="90000"/>
          </a:bodyPr>
          <a:lstStyle/>
          <a:p>
            <a:r>
              <a:rPr lang="en-US" sz="6000" dirty="0" smtClean="0"/>
              <a:t>Clothing</a:t>
            </a:r>
            <a:br>
              <a:rPr lang="en-US" sz="6000" dirty="0" smtClean="0"/>
            </a:br>
            <a:r>
              <a:rPr lang="en-US" sz="6000" dirty="0" smtClean="0"/>
              <a:t>&amp; Jewelry</a:t>
            </a:r>
            <a:endParaRPr lang="en-US" dirty="0"/>
          </a:p>
        </p:txBody>
      </p:sp>
      <p:sp>
        <p:nvSpPr>
          <p:cNvPr id="3" name="Subtitle 2"/>
          <p:cNvSpPr>
            <a:spLocks noGrp="1"/>
          </p:cNvSpPr>
          <p:nvPr>
            <p:ph type="subTitle" idx="1"/>
          </p:nvPr>
        </p:nvSpPr>
        <p:spPr>
          <a:xfrm>
            <a:off x="2895600" y="5410200"/>
            <a:ext cx="2209800" cy="1447800"/>
          </a:xfrm>
        </p:spPr>
        <p:txBody>
          <a:bodyPr/>
          <a:lstStyle/>
          <a:p>
            <a:pPr algn="ctr"/>
            <a:r>
              <a:rPr lang="en-US" dirty="0" smtClean="0"/>
              <a:t>Tyler </a:t>
            </a:r>
            <a:r>
              <a:rPr lang="en-US" dirty="0" err="1" smtClean="0"/>
              <a:t>Hooven</a:t>
            </a:r>
            <a:endParaRPr lang="en-US" dirty="0" smtClean="0"/>
          </a:p>
          <a:p>
            <a:pPr algn="ctr"/>
            <a:r>
              <a:rPr lang="en-US" dirty="0" smtClean="0"/>
              <a:t>Gent </a:t>
            </a:r>
            <a:r>
              <a:rPr lang="en-US" dirty="0" err="1" smtClean="0"/>
              <a:t>Suka</a:t>
            </a:r>
            <a:endParaRPr lang="en-US" dirty="0" smtClean="0"/>
          </a:p>
          <a:p>
            <a:pPr algn="ctr"/>
            <a:r>
              <a:rPr lang="en-US" dirty="0" smtClean="0"/>
              <a:t>Brittany </a:t>
            </a:r>
            <a:r>
              <a:rPr lang="en-US" dirty="0" err="1" smtClean="0"/>
              <a:t>Kaewell</a:t>
            </a:r>
            <a:endParaRPr lang="en-US" dirty="0"/>
          </a:p>
        </p:txBody>
      </p:sp>
      <p:pic>
        <p:nvPicPr>
          <p:cNvPr id="14338" name="Picture 2" descr="http://thefrozenfan.files.wordpress.com/2008/12/flyers-orange-jersey.jpg"/>
          <p:cNvPicPr>
            <a:picLocks noChangeAspect="1" noChangeArrowheads="1"/>
          </p:cNvPicPr>
          <p:nvPr/>
        </p:nvPicPr>
        <p:blipFill>
          <a:blip r:embed="rId2" cstate="print"/>
          <a:srcRect/>
          <a:stretch>
            <a:fillRect/>
          </a:stretch>
        </p:blipFill>
        <p:spPr bwMode="auto">
          <a:xfrm>
            <a:off x="4648200" y="1905000"/>
            <a:ext cx="2565400" cy="171026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4340" name="Picture 4" descr="http://www.cbsouthgirlsvolleyball.com/images/SouthLogo.jpg"/>
          <p:cNvPicPr>
            <a:picLocks noChangeAspect="1" noChangeArrowheads="1"/>
          </p:cNvPicPr>
          <p:nvPr/>
        </p:nvPicPr>
        <p:blipFill>
          <a:blip r:embed="rId3" cstate="print"/>
          <a:srcRect/>
          <a:stretch>
            <a:fillRect/>
          </a:stretch>
        </p:blipFill>
        <p:spPr bwMode="auto">
          <a:xfrm>
            <a:off x="5105400" y="0"/>
            <a:ext cx="1384300" cy="177071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4346" name="Picture 10" descr="http://www.babyfans.com/ProductImages/phillies/Phillies-Toddler-Jersey--m.jpg"/>
          <p:cNvPicPr>
            <a:picLocks noChangeAspect="1" noChangeArrowheads="1"/>
          </p:cNvPicPr>
          <p:nvPr/>
        </p:nvPicPr>
        <p:blipFill>
          <a:blip r:embed="rId4" cstate="print"/>
          <a:srcRect/>
          <a:stretch>
            <a:fillRect/>
          </a:stretch>
        </p:blipFill>
        <p:spPr bwMode="auto">
          <a:xfrm>
            <a:off x="2819400" y="0"/>
            <a:ext cx="2222500" cy="22225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4348" name="Picture 12" descr="http://upload.ecvv.com/upload/Product/20088/China_Brian_Dawkins_Signed_Eagles_GRN_Jersey_NFL_Wolverine2008828513266.jpg"/>
          <p:cNvPicPr>
            <a:picLocks noChangeAspect="1" noChangeArrowheads="1"/>
          </p:cNvPicPr>
          <p:nvPr/>
        </p:nvPicPr>
        <p:blipFill>
          <a:blip r:embed="rId5" cstate="print"/>
          <a:srcRect/>
          <a:stretch>
            <a:fillRect/>
          </a:stretch>
        </p:blipFill>
        <p:spPr bwMode="auto">
          <a:xfrm>
            <a:off x="7266933" y="4572000"/>
            <a:ext cx="1877067" cy="21336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4350" name="Picture 14" descr="http://www.coolmarriedguy.com/wp-content/uploads/2009/11/shorts.jpg"/>
          <p:cNvPicPr>
            <a:picLocks noChangeAspect="1" noChangeArrowheads="1"/>
          </p:cNvPicPr>
          <p:nvPr/>
        </p:nvPicPr>
        <p:blipFill>
          <a:blip r:embed="rId6" cstate="print"/>
          <a:srcRect/>
          <a:stretch>
            <a:fillRect/>
          </a:stretch>
        </p:blipFill>
        <p:spPr bwMode="auto">
          <a:xfrm>
            <a:off x="7073900" y="2057400"/>
            <a:ext cx="2070100" cy="20701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4352" name="Picture 16" descr="http://www.seejackshop.com/images/uploads/AE-cargo_shorts.jpg"/>
          <p:cNvPicPr>
            <a:picLocks noChangeAspect="1" noChangeArrowheads="1"/>
          </p:cNvPicPr>
          <p:nvPr/>
        </p:nvPicPr>
        <p:blipFill>
          <a:blip r:embed="rId7" cstate="print"/>
          <a:srcRect/>
          <a:stretch>
            <a:fillRect/>
          </a:stretch>
        </p:blipFill>
        <p:spPr bwMode="auto">
          <a:xfrm>
            <a:off x="6705600" y="0"/>
            <a:ext cx="2187222" cy="2362200"/>
          </a:xfrm>
          <a:prstGeom prst="rect">
            <a:avLst/>
          </a:prstGeom>
          <a:noFill/>
        </p:spPr>
      </p:pic>
      <p:pic>
        <p:nvPicPr>
          <p:cNvPr id="4098" name="Picture 2" descr="http://activateya.com/wp-content/uploads/2009/06/skirts.jpg"/>
          <p:cNvPicPr>
            <a:picLocks noChangeAspect="1" noChangeArrowheads="1"/>
          </p:cNvPicPr>
          <p:nvPr/>
        </p:nvPicPr>
        <p:blipFill>
          <a:blip r:embed="rId8" cstate="print"/>
          <a:srcRect/>
          <a:stretch>
            <a:fillRect/>
          </a:stretch>
        </p:blipFill>
        <p:spPr bwMode="auto">
          <a:xfrm>
            <a:off x="5334000" y="3429000"/>
            <a:ext cx="1828800" cy="2488018"/>
          </a:xfrm>
          <a:prstGeom prst="rect">
            <a:avLst/>
          </a:prstGeom>
          <a:noFill/>
        </p:spPr>
      </p:pic>
      <p:pic>
        <p:nvPicPr>
          <p:cNvPr id="11" name="Picture 10" descr="http://coinandjewelrygallery.com/images/jewelry.jpg"/>
          <p:cNvPicPr>
            <a:picLocks noChangeAspect="1" noChangeArrowheads="1"/>
          </p:cNvPicPr>
          <p:nvPr/>
        </p:nvPicPr>
        <p:blipFill>
          <a:blip r:embed="rId9" cstate="print"/>
          <a:srcRect/>
          <a:stretch>
            <a:fillRect/>
          </a:stretch>
        </p:blipFill>
        <p:spPr bwMode="auto">
          <a:xfrm>
            <a:off x="6553200" y="3276600"/>
            <a:ext cx="1384300" cy="1439525"/>
          </a:xfrm>
          <a:prstGeom prst="rect">
            <a:avLst/>
          </a:prstGeom>
          <a:noFill/>
        </p:spPr>
      </p:pic>
      <p:pic>
        <p:nvPicPr>
          <p:cNvPr id="12" name="Picture 4" descr="Garnet &amp; Diamond Ring"/>
          <p:cNvPicPr>
            <a:picLocks noChangeAspect="1" noChangeArrowheads="1"/>
          </p:cNvPicPr>
          <p:nvPr/>
        </p:nvPicPr>
        <p:blipFill>
          <a:blip r:embed="rId10" cstate="print"/>
          <a:srcRect/>
          <a:stretch>
            <a:fillRect/>
          </a:stretch>
        </p:blipFill>
        <p:spPr bwMode="auto">
          <a:xfrm>
            <a:off x="6172200" y="5429250"/>
            <a:ext cx="1428750" cy="142875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04800"/>
            <a:ext cx="7239000" cy="1143000"/>
          </a:xfrm>
        </p:spPr>
        <p:txBody>
          <a:bodyPr/>
          <a:lstStyle/>
          <a:p>
            <a:r>
              <a:rPr lang="en-US" dirty="0" smtClean="0"/>
              <a:t>Chi-Square test</a:t>
            </a:r>
            <a:endParaRPr lang="en-US" dirty="0"/>
          </a:p>
        </p:txBody>
      </p:sp>
      <p:pic>
        <p:nvPicPr>
          <p:cNvPr id="1027" name="Picture 3"/>
          <p:cNvPicPr>
            <a:picLocks noChangeAspect="1" noChangeArrowheads="1"/>
          </p:cNvPicPr>
          <p:nvPr/>
        </p:nvPicPr>
        <p:blipFill>
          <a:blip r:embed="rId2" cstate="print"/>
          <a:srcRect/>
          <a:stretch>
            <a:fillRect/>
          </a:stretch>
        </p:blipFill>
        <p:spPr bwMode="auto">
          <a:xfrm>
            <a:off x="609600" y="2057400"/>
            <a:ext cx="2743200" cy="876300"/>
          </a:xfrm>
          <a:prstGeom prst="rect">
            <a:avLst/>
          </a:prstGeom>
          <a:noFill/>
          <a:ln w="9525">
            <a:noFill/>
            <a:miter lim="800000"/>
            <a:headEnd/>
            <a:tailEnd/>
          </a:ln>
        </p:spPr>
      </p:pic>
      <p:sp>
        <p:nvSpPr>
          <p:cNvPr id="4" name="TextBox 3"/>
          <p:cNvSpPr txBox="1"/>
          <p:nvPr/>
        </p:nvSpPr>
        <p:spPr>
          <a:xfrm>
            <a:off x="3276600" y="2057400"/>
            <a:ext cx="4572000" cy="646331"/>
          </a:xfrm>
          <a:prstGeom prst="rect">
            <a:avLst/>
          </a:prstGeom>
          <a:noFill/>
        </p:spPr>
        <p:txBody>
          <a:bodyPr wrap="square" rtlCol="0">
            <a:spAutoFit/>
          </a:bodyPr>
          <a:lstStyle/>
          <a:p>
            <a:r>
              <a:rPr lang="en-US" dirty="0" smtClean="0"/>
              <a:t>(4-10.77)²+(13-10.77)²+…=76.352</a:t>
            </a:r>
            <a:endParaRPr lang="en-US" dirty="0" smtClean="0"/>
          </a:p>
          <a:p>
            <a:endParaRPr lang="en-US" dirty="0"/>
          </a:p>
        </p:txBody>
      </p:sp>
      <p:cxnSp>
        <p:nvCxnSpPr>
          <p:cNvPr id="6" name="Straight Connector 5"/>
          <p:cNvCxnSpPr/>
          <p:nvPr/>
        </p:nvCxnSpPr>
        <p:spPr>
          <a:xfrm>
            <a:off x="3429000" y="2438400"/>
            <a:ext cx="838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4495800" y="2438400"/>
            <a:ext cx="1143000"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3352800" y="2438400"/>
            <a:ext cx="2286000" cy="381000"/>
          </a:xfrm>
          <a:prstGeom prst="rect">
            <a:avLst/>
          </a:prstGeom>
          <a:noFill/>
        </p:spPr>
        <p:txBody>
          <a:bodyPr wrap="square" rtlCol="0">
            <a:spAutoFit/>
          </a:bodyPr>
          <a:lstStyle/>
          <a:p>
            <a:r>
              <a:rPr lang="en-US" dirty="0" smtClean="0"/>
              <a:t>  10.77          10.77</a:t>
            </a:r>
            <a:endParaRPr lang="en-US" dirty="0"/>
          </a:p>
        </p:txBody>
      </p:sp>
      <p:sp>
        <p:nvSpPr>
          <p:cNvPr id="10" name="TextBox 9"/>
          <p:cNvSpPr txBox="1"/>
          <p:nvPr/>
        </p:nvSpPr>
        <p:spPr>
          <a:xfrm>
            <a:off x="1828800" y="3048000"/>
            <a:ext cx="4724400" cy="369332"/>
          </a:xfrm>
          <a:prstGeom prst="rect">
            <a:avLst/>
          </a:prstGeom>
          <a:noFill/>
        </p:spPr>
        <p:txBody>
          <a:bodyPr wrap="square" rtlCol="0">
            <a:spAutoFit/>
          </a:bodyPr>
          <a:lstStyle/>
          <a:p>
            <a:r>
              <a:rPr lang="en-US" dirty="0" smtClean="0"/>
              <a:t>P(</a:t>
            </a:r>
            <a:r>
              <a:rPr lang="en-US" dirty="0" err="1" smtClean="0"/>
              <a:t>sdf</a:t>
            </a:r>
            <a:r>
              <a:rPr lang="en-US" dirty="0" smtClean="0"/>
              <a:t> &gt;76.352|DF=12)=2.039X10</a:t>
            </a:r>
            <a:endParaRPr lang="en-US" dirty="0"/>
          </a:p>
        </p:txBody>
      </p:sp>
      <p:pic>
        <p:nvPicPr>
          <p:cNvPr id="12" name="Picture 3"/>
          <p:cNvPicPr>
            <a:picLocks noChangeAspect="1" noChangeArrowheads="1"/>
          </p:cNvPicPr>
          <p:nvPr/>
        </p:nvPicPr>
        <p:blipFill>
          <a:blip r:embed="rId2" cstate="print"/>
          <a:srcRect t="17391" r="86111"/>
          <a:stretch>
            <a:fillRect/>
          </a:stretch>
        </p:blipFill>
        <p:spPr bwMode="auto">
          <a:xfrm>
            <a:off x="2133600" y="2971800"/>
            <a:ext cx="381000" cy="723900"/>
          </a:xfrm>
          <a:prstGeom prst="rect">
            <a:avLst/>
          </a:prstGeom>
          <a:noFill/>
          <a:ln w="9525">
            <a:noFill/>
            <a:miter lim="800000"/>
            <a:headEnd/>
            <a:tailEnd/>
          </a:ln>
        </p:spPr>
      </p:pic>
      <p:grpSp>
        <p:nvGrpSpPr>
          <p:cNvPr id="18" name="Group 17"/>
          <p:cNvGrpSpPr/>
          <p:nvPr/>
        </p:nvGrpSpPr>
        <p:grpSpPr>
          <a:xfrm>
            <a:off x="5176911" y="3048000"/>
            <a:ext cx="252662" cy="211016"/>
            <a:chOff x="5176911" y="3048000"/>
            <a:chExt cx="252662" cy="211016"/>
          </a:xfrm>
        </p:grpSpPr>
        <p:sp>
          <p:nvSpPr>
            <p:cNvPr id="13" name="Freeform 12"/>
            <p:cNvSpPr/>
            <p:nvPr/>
          </p:nvSpPr>
          <p:spPr>
            <a:xfrm>
              <a:off x="5176911" y="3165231"/>
              <a:ext cx="126609" cy="0"/>
            </a:xfrm>
            <a:custGeom>
              <a:avLst/>
              <a:gdLst>
                <a:gd name="connsiteX0" fmla="*/ 0 w 126609"/>
                <a:gd name="connsiteY0" fmla="*/ 0 h 0"/>
                <a:gd name="connsiteX1" fmla="*/ 126609 w 126609"/>
                <a:gd name="connsiteY1" fmla="*/ 0 h 0"/>
              </a:gdLst>
              <a:ahLst/>
              <a:cxnLst>
                <a:cxn ang="0">
                  <a:pos x="connsiteX0" y="connsiteY0"/>
                </a:cxn>
                <a:cxn ang="0">
                  <a:pos x="connsiteX1" y="connsiteY1"/>
                </a:cxn>
              </a:cxnLst>
              <a:rect l="l" t="t" r="r" b="b"/>
              <a:pathLst>
                <a:path w="126609">
                  <a:moveTo>
                    <a:pt x="0" y="0"/>
                  </a:moveTo>
                  <a:lnTo>
                    <a:pt x="126609" y="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Freeform 13"/>
            <p:cNvSpPr/>
            <p:nvPr/>
          </p:nvSpPr>
          <p:spPr>
            <a:xfrm>
              <a:off x="5334000" y="3048000"/>
              <a:ext cx="19373" cy="211016"/>
            </a:xfrm>
            <a:custGeom>
              <a:avLst/>
              <a:gdLst>
                <a:gd name="connsiteX0" fmla="*/ 0 w 19373"/>
                <a:gd name="connsiteY0" fmla="*/ 0 h 211016"/>
                <a:gd name="connsiteX1" fmla="*/ 14068 w 19373"/>
                <a:gd name="connsiteY1" fmla="*/ 211016 h 211016"/>
              </a:gdLst>
              <a:ahLst/>
              <a:cxnLst>
                <a:cxn ang="0">
                  <a:pos x="connsiteX0" y="connsiteY0"/>
                </a:cxn>
                <a:cxn ang="0">
                  <a:pos x="connsiteX1" y="connsiteY1"/>
                </a:cxn>
              </a:cxnLst>
              <a:rect l="l" t="t" r="r" b="b"/>
              <a:pathLst>
                <a:path w="19373" h="211016">
                  <a:moveTo>
                    <a:pt x="0" y="0"/>
                  </a:moveTo>
                  <a:cubicBezTo>
                    <a:pt x="19373" y="135611"/>
                    <a:pt x="14068" y="65316"/>
                    <a:pt x="14068" y="211016"/>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Freeform 14"/>
            <p:cNvSpPr/>
            <p:nvPr/>
          </p:nvSpPr>
          <p:spPr>
            <a:xfrm>
              <a:off x="5410200" y="3048000"/>
              <a:ext cx="19373" cy="211016"/>
            </a:xfrm>
            <a:custGeom>
              <a:avLst/>
              <a:gdLst>
                <a:gd name="connsiteX0" fmla="*/ 0 w 19373"/>
                <a:gd name="connsiteY0" fmla="*/ 0 h 211016"/>
                <a:gd name="connsiteX1" fmla="*/ 14068 w 19373"/>
                <a:gd name="connsiteY1" fmla="*/ 211016 h 211016"/>
              </a:gdLst>
              <a:ahLst/>
              <a:cxnLst>
                <a:cxn ang="0">
                  <a:pos x="connsiteX0" y="connsiteY0"/>
                </a:cxn>
                <a:cxn ang="0">
                  <a:pos x="connsiteX1" y="connsiteY1"/>
                </a:cxn>
              </a:cxnLst>
              <a:rect l="l" t="t" r="r" b="b"/>
              <a:pathLst>
                <a:path w="19373" h="211016">
                  <a:moveTo>
                    <a:pt x="0" y="0"/>
                  </a:moveTo>
                  <a:cubicBezTo>
                    <a:pt x="19373" y="135611"/>
                    <a:pt x="14068" y="65316"/>
                    <a:pt x="14068" y="211016"/>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16" name="TextBox 15"/>
          <p:cNvSpPr txBox="1"/>
          <p:nvPr/>
        </p:nvSpPr>
        <p:spPr>
          <a:xfrm>
            <a:off x="4114800" y="228600"/>
            <a:ext cx="3810000" cy="1754326"/>
          </a:xfrm>
          <a:prstGeom prst="rect">
            <a:avLst/>
          </a:prstGeom>
          <a:noFill/>
        </p:spPr>
        <p:txBody>
          <a:bodyPr wrap="square" rtlCol="0">
            <a:spAutoFit/>
          </a:bodyPr>
          <a:lstStyle/>
          <a:p>
            <a:r>
              <a:rPr lang="en-US" b="1" dirty="0" smtClean="0"/>
              <a:t>Ho</a:t>
            </a:r>
            <a:r>
              <a:rPr lang="en-US" dirty="0" smtClean="0"/>
              <a:t>: The observed frequency distribution of brands fits the expected distribution.</a:t>
            </a:r>
          </a:p>
          <a:p>
            <a:r>
              <a:rPr lang="en-US" b="1" dirty="0" smtClean="0"/>
              <a:t>Ha</a:t>
            </a:r>
            <a:r>
              <a:rPr lang="en-US" dirty="0" smtClean="0"/>
              <a:t>: The observed frequency distribution of brands does not fit the expected distribution</a:t>
            </a:r>
            <a:endParaRPr lang="en-US" dirty="0"/>
          </a:p>
        </p:txBody>
      </p:sp>
      <p:sp>
        <p:nvSpPr>
          <p:cNvPr id="17" name="TextBox 16"/>
          <p:cNvSpPr txBox="1"/>
          <p:nvPr/>
        </p:nvSpPr>
        <p:spPr>
          <a:xfrm>
            <a:off x="609600" y="3810000"/>
            <a:ext cx="7162800" cy="923330"/>
          </a:xfrm>
          <a:prstGeom prst="rect">
            <a:avLst/>
          </a:prstGeom>
          <a:noFill/>
        </p:spPr>
        <p:txBody>
          <a:bodyPr wrap="square" rtlCol="0">
            <a:spAutoFit/>
          </a:bodyPr>
          <a:lstStyle/>
          <a:p>
            <a:r>
              <a:rPr lang="en-US" dirty="0" smtClean="0"/>
              <a:t>We reject the Ho because our p-value is &lt; alpha which is .05.  We have sufficient evidence that the observed frequency distribution of brands does not fit the expected distribution.</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762000"/>
            <a:ext cx="8229600" cy="1066800"/>
          </a:xfrm>
        </p:spPr>
        <p:txBody>
          <a:bodyPr>
            <a:normAutofit fontScale="90000"/>
          </a:bodyPr>
          <a:lstStyle/>
          <a:p>
            <a:pPr algn="ctr"/>
            <a:r>
              <a:rPr lang="en-US" dirty="0" smtClean="0">
                <a:latin typeface="Algerian" pitchFamily="82" charset="0"/>
              </a:rPr>
              <a:t>Different Styles of </a:t>
            </a:r>
            <a:br>
              <a:rPr lang="en-US" dirty="0" smtClean="0">
                <a:latin typeface="Algerian" pitchFamily="82" charset="0"/>
              </a:rPr>
            </a:br>
            <a:r>
              <a:rPr lang="en-US" dirty="0" smtClean="0">
                <a:latin typeface="Algerian" pitchFamily="82" charset="0"/>
              </a:rPr>
              <a:t>Male Bottoms At C.B.s.</a:t>
            </a:r>
            <a:endParaRPr lang="en-US" dirty="0">
              <a:latin typeface="Algerian" pitchFamily="82" charset="0"/>
            </a:endParaRPr>
          </a:p>
        </p:txBody>
      </p:sp>
      <p:graphicFrame>
        <p:nvGraphicFramePr>
          <p:cNvPr id="3" name="Chart 2"/>
          <p:cNvGraphicFramePr/>
          <p:nvPr/>
        </p:nvGraphicFramePr>
        <p:xfrm>
          <a:off x="304800" y="1905000"/>
          <a:ext cx="8610600" cy="48006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1066800"/>
          </a:xfrm>
        </p:spPr>
        <p:txBody>
          <a:bodyPr>
            <a:normAutofit/>
          </a:bodyPr>
          <a:lstStyle/>
          <a:p>
            <a:r>
              <a:rPr lang="en-US" sz="6000" dirty="0" smtClean="0"/>
              <a:t>Analysis</a:t>
            </a:r>
            <a:endParaRPr lang="en-US" sz="6000" dirty="0"/>
          </a:p>
        </p:txBody>
      </p:sp>
      <p:sp>
        <p:nvSpPr>
          <p:cNvPr id="3" name="Content Placeholder 2"/>
          <p:cNvSpPr>
            <a:spLocks noGrp="1"/>
          </p:cNvSpPr>
          <p:nvPr>
            <p:ph idx="1"/>
          </p:nvPr>
        </p:nvSpPr>
        <p:spPr>
          <a:xfrm>
            <a:off x="304800" y="2362200"/>
            <a:ext cx="8839200" cy="4846320"/>
          </a:xfrm>
        </p:spPr>
        <p:txBody>
          <a:bodyPr/>
          <a:lstStyle/>
          <a:p>
            <a:endParaRPr lang="en-US" dirty="0" smtClean="0"/>
          </a:p>
          <a:p>
            <a:endParaRPr lang="en-US" dirty="0" smtClean="0"/>
          </a:p>
          <a:p>
            <a:endParaRPr lang="en-US" dirty="0" smtClean="0"/>
          </a:p>
          <a:p>
            <a:r>
              <a:rPr lang="en-US" dirty="0" smtClean="0"/>
              <a:t>Among C.B. South Students cargo shorts were the most popular style </a:t>
            </a:r>
          </a:p>
          <a:p>
            <a:r>
              <a:rPr lang="en-US" dirty="0" smtClean="0"/>
              <a:t>while denim shorts are the least popular style.</a:t>
            </a:r>
          </a:p>
          <a:p>
            <a:r>
              <a:rPr lang="en-US" dirty="0" smtClean="0"/>
              <a:t>67% of students surveyed were wearing cargo shorts while 7.8% of students wore denim shorts. </a:t>
            </a:r>
            <a:endParaRPr lang="en-US" dirty="0" smtClean="0"/>
          </a:p>
        </p:txBody>
      </p:sp>
      <p:pic>
        <p:nvPicPr>
          <p:cNvPr id="17409" name="Picture 1"/>
          <p:cNvPicPr>
            <a:picLocks noChangeAspect="1" noChangeArrowheads="1"/>
          </p:cNvPicPr>
          <p:nvPr/>
        </p:nvPicPr>
        <p:blipFill>
          <a:blip r:embed="rId2" cstate="print"/>
          <a:srcRect/>
          <a:stretch>
            <a:fillRect/>
          </a:stretch>
        </p:blipFill>
        <p:spPr bwMode="auto">
          <a:xfrm>
            <a:off x="3886200" y="838200"/>
            <a:ext cx="4688306" cy="2667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lstStyle/>
          <a:p>
            <a:r>
              <a:rPr lang="en-US" dirty="0" smtClean="0"/>
              <a:t>In our sample, cargo shorts are a more popular style and denim shorts were the least popular.  </a:t>
            </a:r>
            <a:endParaRPr lang="en-US" dirty="0" smtClean="0"/>
          </a:p>
          <a:p>
            <a:r>
              <a:rPr lang="en-US" dirty="0" smtClean="0"/>
              <a:t>The </a:t>
            </a:r>
            <a:r>
              <a:rPr lang="en-US" dirty="0" smtClean="0"/>
              <a:t>cargo shorts are the highest on the graph because those are in style</a:t>
            </a:r>
          </a:p>
          <a:p>
            <a:r>
              <a:rPr lang="en-US" dirty="0" smtClean="0"/>
              <a:t>Denim shorts are the lowest because they are out of style</a:t>
            </a:r>
          </a:p>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States &amp; checks</a:t>
            </a:r>
            <a:endParaRPr lang="en-US" dirty="0"/>
          </a:p>
        </p:txBody>
      </p:sp>
      <p:sp>
        <p:nvSpPr>
          <p:cNvPr id="4" name="Content Placeholder 2"/>
          <p:cNvSpPr>
            <a:spLocks noGrp="1"/>
          </p:cNvSpPr>
          <p:nvPr>
            <p:ph sz="half" idx="1"/>
          </p:nvPr>
        </p:nvSpPr>
        <p:spPr>
          <a:xfrm>
            <a:off x="457200" y="1600200"/>
            <a:ext cx="4038600" cy="4525963"/>
          </a:xfrm>
        </p:spPr>
        <p:txBody>
          <a:bodyPr/>
          <a:lstStyle/>
          <a:p>
            <a:pPr algn="ctr">
              <a:buNone/>
            </a:pPr>
            <a:r>
              <a:rPr lang="en-US" sz="3000" b="1" dirty="0" smtClean="0">
                <a:latin typeface="Times New Roman"/>
              </a:rPr>
              <a:t>State</a:t>
            </a:r>
          </a:p>
          <a:p>
            <a:pPr algn="ctr">
              <a:buNone/>
            </a:pPr>
            <a:endParaRPr lang="en-US" b="1" dirty="0" smtClean="0">
              <a:latin typeface="Times New Roman"/>
            </a:endParaRPr>
          </a:p>
          <a:p>
            <a:pPr>
              <a:buFont typeface="Arial"/>
              <a:buChar char="•"/>
            </a:pPr>
            <a:r>
              <a:rPr lang="en-US" b="1" dirty="0" smtClean="0">
                <a:latin typeface="Times New Roman"/>
              </a:rPr>
              <a:t> 2 independent SRS</a:t>
            </a:r>
          </a:p>
          <a:p>
            <a:pPr>
              <a:buFont typeface="Arial"/>
              <a:buChar char="•"/>
            </a:pPr>
            <a:r>
              <a:rPr lang="en-US" b="1" dirty="0" smtClean="0">
                <a:latin typeface="Times New Roman"/>
              </a:rPr>
              <a:t>All expected counts are greater than or equal to 5</a:t>
            </a:r>
          </a:p>
        </p:txBody>
      </p:sp>
      <p:sp>
        <p:nvSpPr>
          <p:cNvPr id="5" name="Content Placeholder 3"/>
          <p:cNvSpPr txBox="1">
            <a:spLocks/>
          </p:cNvSpPr>
          <p:nvPr/>
        </p:nvSpPr>
        <p:spPr>
          <a:xfrm>
            <a:off x="4191000" y="1600200"/>
            <a:ext cx="4038600" cy="4525963"/>
          </a:xfrm>
          <a:prstGeom prst="rect">
            <a:avLst/>
          </a:prstGeom>
        </p:spPr>
        <p:txBody>
          <a:bodyPr/>
          <a:lstStyle/>
          <a:p>
            <a:pPr marL="274320" marR="0" lvl="0" indent="-274320" algn="ctr" defTabSz="914400" rtl="0" eaLnBrk="1" fontAlgn="auto" latinLnBrk="0" hangingPunct="1">
              <a:lnSpc>
                <a:spcPct val="100000"/>
              </a:lnSpc>
              <a:spcBef>
                <a:spcPts val="600"/>
              </a:spcBef>
              <a:spcAft>
                <a:spcPts val="0"/>
              </a:spcAft>
              <a:buClr>
                <a:schemeClr val="tx2"/>
              </a:buClr>
              <a:buSzPct val="73000"/>
              <a:buFont typeface="Wingdings 2"/>
              <a:buNone/>
              <a:tabLst/>
              <a:defRPr/>
            </a:pPr>
            <a:r>
              <a:rPr kumimoji="0" lang="en-US" sz="3000" b="1" i="0" u="none" strike="noStrike" kern="1200" cap="none" spc="0" normalizeH="0" baseline="0" noProof="0" dirty="0" smtClean="0">
                <a:ln>
                  <a:noFill/>
                </a:ln>
                <a:solidFill>
                  <a:schemeClr val="tx1"/>
                </a:solidFill>
                <a:effectLst/>
                <a:uLnTx/>
                <a:uFillTx/>
                <a:latin typeface="Times New Roman"/>
                <a:ea typeface="+mn-ea"/>
                <a:cs typeface="+mn-cs"/>
              </a:rPr>
              <a:t>Check</a:t>
            </a:r>
          </a:p>
          <a:p>
            <a:pPr marL="274320" marR="0" lvl="0" indent="-274320" algn="ctr" defTabSz="914400" rtl="0" eaLnBrk="1" fontAlgn="auto" latinLnBrk="0" hangingPunct="1">
              <a:lnSpc>
                <a:spcPct val="100000"/>
              </a:lnSpc>
              <a:spcBef>
                <a:spcPts val="600"/>
              </a:spcBef>
              <a:spcAft>
                <a:spcPts val="0"/>
              </a:spcAft>
              <a:buClr>
                <a:schemeClr val="tx2"/>
              </a:buClr>
              <a:buSzPct val="73000"/>
              <a:buFont typeface="Wingdings 2"/>
              <a:buNone/>
              <a:tabLst/>
              <a:defRPr/>
            </a:pPr>
            <a:endParaRPr kumimoji="0" lang="en-US" sz="3000" b="1" i="0" u="none" strike="noStrike" kern="1200" cap="none" spc="0" normalizeH="0" baseline="0" noProof="0" dirty="0" smtClean="0">
              <a:ln>
                <a:noFill/>
              </a:ln>
              <a:solidFill>
                <a:schemeClr val="tx1"/>
              </a:solidFill>
              <a:effectLst/>
              <a:uLnTx/>
              <a:uFillTx/>
              <a:latin typeface="Times New Roman"/>
              <a:ea typeface="+mn-ea"/>
              <a:cs typeface="+mn-cs"/>
            </a:endParaRPr>
          </a:p>
          <a:p>
            <a:pPr marL="274320" marR="0" lvl="0" indent="-274320" algn="l" defTabSz="914400" rtl="0" eaLnBrk="1" fontAlgn="auto" latinLnBrk="0" hangingPunct="1">
              <a:lnSpc>
                <a:spcPct val="100000"/>
              </a:lnSpc>
              <a:spcBef>
                <a:spcPts val="600"/>
              </a:spcBef>
              <a:spcAft>
                <a:spcPts val="0"/>
              </a:spcAft>
              <a:buClr>
                <a:schemeClr val="tx2"/>
              </a:buClr>
              <a:buSzPct val="73000"/>
              <a:buFont typeface="Arial"/>
              <a:buChar char="•"/>
              <a:tabLst/>
              <a:defRPr/>
            </a:pPr>
            <a:r>
              <a:rPr kumimoji="0" lang="en-US" sz="2600" b="1" i="0" u="none" strike="noStrike" kern="1200" cap="none" spc="0" normalizeH="0" baseline="0" noProof="0" dirty="0" smtClean="0">
                <a:ln>
                  <a:noFill/>
                </a:ln>
                <a:solidFill>
                  <a:schemeClr val="tx1"/>
                </a:solidFill>
                <a:effectLst/>
                <a:uLnTx/>
                <a:uFillTx/>
                <a:latin typeface="Times New Roman"/>
                <a:ea typeface="+mn-ea"/>
                <a:cs typeface="+mn-cs"/>
              </a:rPr>
              <a:t>2 independent SRS- assumed</a:t>
            </a:r>
          </a:p>
          <a:p>
            <a:pPr marL="274320" marR="0" lvl="0" indent="-274320" algn="l" defTabSz="914400" rtl="0" eaLnBrk="1" fontAlgn="auto" latinLnBrk="0" hangingPunct="1">
              <a:lnSpc>
                <a:spcPct val="100000"/>
              </a:lnSpc>
              <a:spcBef>
                <a:spcPts val="600"/>
              </a:spcBef>
              <a:spcAft>
                <a:spcPts val="0"/>
              </a:spcAft>
              <a:buClr>
                <a:schemeClr val="tx2"/>
              </a:buClr>
              <a:buSzPct val="73000"/>
              <a:buFont typeface="Arial"/>
              <a:buChar char="•"/>
              <a:tabLst/>
              <a:defRPr/>
            </a:pPr>
            <a:r>
              <a:rPr kumimoji="0" lang="en-US" sz="2600" b="1" i="0" u="none" strike="noStrike" kern="1200" cap="none" spc="0" normalizeH="0" baseline="0" noProof="0" dirty="0" smtClean="0">
                <a:ln>
                  <a:noFill/>
                </a:ln>
                <a:solidFill>
                  <a:schemeClr val="tx1"/>
                </a:solidFill>
                <a:effectLst/>
                <a:uLnTx/>
                <a:uFillTx/>
                <a:latin typeface="Times New Roman"/>
                <a:ea typeface="+mn-ea"/>
                <a:cs typeface="+mn-cs"/>
              </a:rPr>
              <a:t>Check-- passed</a:t>
            </a:r>
          </a:p>
          <a:p>
            <a:pPr marL="274320" marR="0" lvl="0" indent="-274320" algn="l" defTabSz="914400" rtl="0" eaLnBrk="1" fontAlgn="auto" latinLnBrk="0" hangingPunct="1">
              <a:lnSpc>
                <a:spcPct val="100000"/>
              </a:lnSpc>
              <a:spcBef>
                <a:spcPts val="600"/>
              </a:spcBef>
              <a:spcAft>
                <a:spcPts val="0"/>
              </a:spcAft>
              <a:buClr>
                <a:schemeClr val="tx2"/>
              </a:buClr>
              <a:buSzPct val="73000"/>
              <a:buFont typeface="Wingdings 2"/>
              <a:buChar char=""/>
              <a:tabLst/>
              <a:defRPr/>
            </a:pPr>
            <a:endParaRPr kumimoji="0" lang="en-US" sz="26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Chi-square test for male shorts</a:t>
            </a:r>
            <a:endParaRPr lang="en-US" dirty="0"/>
          </a:p>
        </p:txBody>
      </p:sp>
      <p:pic>
        <p:nvPicPr>
          <p:cNvPr id="2050" name="Picture 2"/>
          <p:cNvPicPr>
            <a:picLocks noGrp="1" noChangeAspect="1" noChangeArrowheads="1"/>
          </p:cNvPicPr>
          <p:nvPr>
            <p:ph idx="1"/>
          </p:nvPr>
        </p:nvPicPr>
        <p:blipFill>
          <a:blip r:embed="rId2" cstate="print"/>
          <a:srcRect/>
          <a:stretch>
            <a:fillRect/>
          </a:stretch>
        </p:blipFill>
        <p:spPr bwMode="auto">
          <a:xfrm>
            <a:off x="457200" y="2209800"/>
            <a:ext cx="2762250" cy="876300"/>
          </a:xfrm>
          <a:prstGeom prst="rect">
            <a:avLst/>
          </a:prstGeom>
          <a:noFill/>
          <a:ln w="9525">
            <a:noFill/>
            <a:miter lim="800000"/>
            <a:headEnd/>
            <a:tailEnd/>
          </a:ln>
        </p:spPr>
      </p:pic>
      <p:sp>
        <p:nvSpPr>
          <p:cNvPr id="4" name="TextBox 3"/>
          <p:cNvSpPr txBox="1"/>
          <p:nvPr/>
        </p:nvSpPr>
        <p:spPr>
          <a:xfrm>
            <a:off x="3200400" y="2209800"/>
            <a:ext cx="4724400" cy="369332"/>
          </a:xfrm>
          <a:prstGeom prst="rect">
            <a:avLst/>
          </a:prstGeom>
          <a:noFill/>
        </p:spPr>
        <p:txBody>
          <a:bodyPr wrap="square" rtlCol="0">
            <a:spAutoFit/>
          </a:bodyPr>
          <a:lstStyle/>
          <a:p>
            <a:r>
              <a:rPr lang="en-US" dirty="0" smtClean="0"/>
              <a:t>(36-37)²+(65-37)²+…=40.9189</a:t>
            </a:r>
            <a:endParaRPr lang="en-US" dirty="0"/>
          </a:p>
        </p:txBody>
      </p:sp>
      <p:cxnSp>
        <p:nvCxnSpPr>
          <p:cNvPr id="6" name="Straight Connector 5"/>
          <p:cNvCxnSpPr/>
          <p:nvPr/>
        </p:nvCxnSpPr>
        <p:spPr>
          <a:xfrm>
            <a:off x="3352800" y="2514600"/>
            <a:ext cx="685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4191000" y="2514600"/>
            <a:ext cx="685800"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3352800" y="2590800"/>
            <a:ext cx="1524000" cy="381000"/>
          </a:xfrm>
          <a:prstGeom prst="rect">
            <a:avLst/>
          </a:prstGeom>
          <a:noFill/>
        </p:spPr>
        <p:txBody>
          <a:bodyPr wrap="square" rtlCol="0">
            <a:spAutoFit/>
          </a:bodyPr>
          <a:lstStyle/>
          <a:p>
            <a:r>
              <a:rPr lang="en-US" dirty="0" smtClean="0"/>
              <a:t> 37         37</a:t>
            </a:r>
            <a:endParaRPr lang="en-US" dirty="0"/>
          </a:p>
        </p:txBody>
      </p:sp>
      <p:sp>
        <p:nvSpPr>
          <p:cNvPr id="10" name="TextBox 9"/>
          <p:cNvSpPr txBox="1"/>
          <p:nvPr/>
        </p:nvSpPr>
        <p:spPr>
          <a:xfrm>
            <a:off x="1828800" y="3581400"/>
            <a:ext cx="4800600" cy="369332"/>
          </a:xfrm>
          <a:prstGeom prst="rect">
            <a:avLst/>
          </a:prstGeom>
          <a:noFill/>
        </p:spPr>
        <p:txBody>
          <a:bodyPr wrap="square" rtlCol="0">
            <a:spAutoFit/>
          </a:bodyPr>
          <a:lstStyle/>
          <a:p>
            <a:r>
              <a:rPr lang="en-US" dirty="0" smtClean="0"/>
              <a:t>P(</a:t>
            </a:r>
            <a:r>
              <a:rPr lang="en-US" dirty="0" err="1" smtClean="0"/>
              <a:t>zfd</a:t>
            </a:r>
            <a:r>
              <a:rPr lang="en-US" dirty="0" smtClean="0"/>
              <a:t>  &gt;40.9189|DF=2) = 1.302X10</a:t>
            </a:r>
            <a:endParaRPr lang="en-US" dirty="0"/>
          </a:p>
        </p:txBody>
      </p:sp>
      <p:pic>
        <p:nvPicPr>
          <p:cNvPr id="11" name="Picture 3"/>
          <p:cNvPicPr>
            <a:picLocks noChangeAspect="1" noChangeArrowheads="1"/>
          </p:cNvPicPr>
          <p:nvPr/>
        </p:nvPicPr>
        <p:blipFill>
          <a:blip r:embed="rId2" cstate="print"/>
          <a:srcRect t="17391" r="86111"/>
          <a:stretch>
            <a:fillRect/>
          </a:stretch>
        </p:blipFill>
        <p:spPr bwMode="auto">
          <a:xfrm>
            <a:off x="2133600" y="3505200"/>
            <a:ext cx="381000" cy="723900"/>
          </a:xfrm>
          <a:prstGeom prst="rect">
            <a:avLst/>
          </a:prstGeom>
          <a:noFill/>
          <a:ln w="9525">
            <a:noFill/>
            <a:miter lim="800000"/>
            <a:headEnd/>
            <a:tailEnd/>
          </a:ln>
        </p:spPr>
      </p:pic>
      <p:grpSp>
        <p:nvGrpSpPr>
          <p:cNvPr id="15" name="Group 14"/>
          <p:cNvGrpSpPr/>
          <p:nvPr/>
        </p:nvGrpSpPr>
        <p:grpSpPr>
          <a:xfrm>
            <a:off x="5387926" y="3559126"/>
            <a:ext cx="351692" cy="239151"/>
            <a:chOff x="5387926" y="3559126"/>
            <a:chExt cx="351692" cy="239151"/>
          </a:xfrm>
        </p:grpSpPr>
        <p:sp>
          <p:nvSpPr>
            <p:cNvPr id="12" name="Freeform 11"/>
            <p:cNvSpPr/>
            <p:nvPr/>
          </p:nvSpPr>
          <p:spPr>
            <a:xfrm>
              <a:off x="5387926" y="3657600"/>
              <a:ext cx="140677" cy="0"/>
            </a:xfrm>
            <a:custGeom>
              <a:avLst/>
              <a:gdLst>
                <a:gd name="connsiteX0" fmla="*/ 0 w 140677"/>
                <a:gd name="connsiteY0" fmla="*/ 0 h 0"/>
                <a:gd name="connsiteX1" fmla="*/ 140677 w 140677"/>
                <a:gd name="connsiteY1" fmla="*/ 0 h 0"/>
              </a:gdLst>
              <a:ahLst/>
              <a:cxnLst>
                <a:cxn ang="0">
                  <a:pos x="connsiteX0" y="connsiteY0"/>
                </a:cxn>
                <a:cxn ang="0">
                  <a:pos x="connsiteX1" y="connsiteY1"/>
                </a:cxn>
              </a:cxnLst>
              <a:rect l="l" t="t" r="r" b="b"/>
              <a:pathLst>
                <a:path w="140677">
                  <a:moveTo>
                    <a:pt x="0" y="0"/>
                  </a:moveTo>
                  <a:lnTo>
                    <a:pt x="140677" y="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Freeform 12"/>
            <p:cNvSpPr/>
            <p:nvPr/>
          </p:nvSpPr>
          <p:spPr>
            <a:xfrm>
              <a:off x="5561909" y="3559126"/>
              <a:ext cx="177709" cy="239151"/>
            </a:xfrm>
            <a:custGeom>
              <a:avLst/>
              <a:gdLst>
                <a:gd name="connsiteX0" fmla="*/ 177709 w 177709"/>
                <a:gd name="connsiteY0" fmla="*/ 42203 h 239151"/>
                <a:gd name="connsiteX1" fmla="*/ 93303 w 177709"/>
                <a:gd name="connsiteY1" fmla="*/ 0 h 239151"/>
                <a:gd name="connsiteX2" fmla="*/ 51100 w 177709"/>
                <a:gd name="connsiteY2" fmla="*/ 14068 h 239151"/>
                <a:gd name="connsiteX3" fmla="*/ 22965 w 177709"/>
                <a:gd name="connsiteY3" fmla="*/ 84406 h 239151"/>
                <a:gd name="connsiteX4" fmla="*/ 8897 w 177709"/>
                <a:gd name="connsiteY4" fmla="*/ 126609 h 239151"/>
                <a:gd name="connsiteX5" fmla="*/ 65168 w 177709"/>
                <a:gd name="connsiteY5" fmla="*/ 140677 h 239151"/>
                <a:gd name="connsiteX6" fmla="*/ 107371 w 177709"/>
                <a:gd name="connsiteY6" fmla="*/ 126609 h 239151"/>
                <a:gd name="connsiteX7" fmla="*/ 121439 w 177709"/>
                <a:gd name="connsiteY7" fmla="*/ 56271 h 239151"/>
                <a:gd name="connsiteX8" fmla="*/ 121439 w 177709"/>
                <a:gd name="connsiteY8" fmla="*/ 239151 h 2391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7709" h="239151">
                  <a:moveTo>
                    <a:pt x="177709" y="42203"/>
                  </a:moveTo>
                  <a:cubicBezTo>
                    <a:pt x="156372" y="27979"/>
                    <a:pt x="122423" y="0"/>
                    <a:pt x="93303" y="0"/>
                  </a:cubicBezTo>
                  <a:cubicBezTo>
                    <a:pt x="78474" y="0"/>
                    <a:pt x="65168" y="9379"/>
                    <a:pt x="51100" y="14068"/>
                  </a:cubicBezTo>
                  <a:cubicBezTo>
                    <a:pt x="41722" y="37514"/>
                    <a:pt x="31832" y="60762"/>
                    <a:pt x="22965" y="84406"/>
                  </a:cubicBezTo>
                  <a:cubicBezTo>
                    <a:pt x="17758" y="98290"/>
                    <a:pt x="0" y="114746"/>
                    <a:pt x="8897" y="126609"/>
                  </a:cubicBezTo>
                  <a:cubicBezTo>
                    <a:pt x="20498" y="142076"/>
                    <a:pt x="46411" y="135988"/>
                    <a:pt x="65168" y="140677"/>
                  </a:cubicBezTo>
                  <a:cubicBezTo>
                    <a:pt x="79236" y="135988"/>
                    <a:pt x="99146" y="138947"/>
                    <a:pt x="107371" y="126609"/>
                  </a:cubicBezTo>
                  <a:cubicBezTo>
                    <a:pt x="120634" y="106714"/>
                    <a:pt x="118473" y="32545"/>
                    <a:pt x="121439" y="56271"/>
                  </a:cubicBezTo>
                  <a:cubicBezTo>
                    <a:pt x="129000" y="116760"/>
                    <a:pt x="121439" y="178191"/>
                    <a:pt x="121439" y="239151"/>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14" name="TextBox 13"/>
          <p:cNvSpPr txBox="1"/>
          <p:nvPr/>
        </p:nvSpPr>
        <p:spPr>
          <a:xfrm>
            <a:off x="1371600" y="4267200"/>
            <a:ext cx="6096000" cy="1477328"/>
          </a:xfrm>
          <a:prstGeom prst="rect">
            <a:avLst/>
          </a:prstGeom>
          <a:noFill/>
        </p:spPr>
        <p:txBody>
          <a:bodyPr wrap="square" rtlCol="0">
            <a:spAutoFit/>
          </a:bodyPr>
          <a:lstStyle/>
          <a:p>
            <a:r>
              <a:rPr lang="en-US" dirty="0" smtClean="0"/>
              <a:t>We reject the Ho because our p-value&lt; alpha which is .05.  We have sufficient evidence that the observed frequency distribution of men’s style of bottoms does not fit in the expected distribution.</a:t>
            </a:r>
            <a:endParaRPr lang="en-US" dirty="0" smtClean="0"/>
          </a:p>
          <a:p>
            <a:r>
              <a:rPr lang="en-US" dirty="0" smtClean="0"/>
              <a:t> </a:t>
            </a:r>
            <a:endParaRPr lang="en-US" dirty="0"/>
          </a:p>
        </p:txBody>
      </p:sp>
      <p:sp>
        <p:nvSpPr>
          <p:cNvPr id="19" name="TextBox 18"/>
          <p:cNvSpPr txBox="1"/>
          <p:nvPr/>
        </p:nvSpPr>
        <p:spPr>
          <a:xfrm>
            <a:off x="2057400" y="990600"/>
            <a:ext cx="6096000" cy="1477328"/>
          </a:xfrm>
          <a:prstGeom prst="rect">
            <a:avLst/>
          </a:prstGeom>
          <a:noFill/>
        </p:spPr>
        <p:txBody>
          <a:bodyPr wrap="square" rtlCol="0">
            <a:spAutoFit/>
          </a:bodyPr>
          <a:lstStyle/>
          <a:p>
            <a:r>
              <a:rPr lang="en-US" dirty="0" smtClean="0"/>
              <a:t>Ho: The observed frequency distribution of men's style of bottoms fits the expected distribution.</a:t>
            </a:r>
          </a:p>
          <a:p>
            <a:r>
              <a:rPr lang="en-US" dirty="0" smtClean="0"/>
              <a:t>Ha: The observed frequency distribution of men’s style of bottoms does not fit the expected distribution.</a:t>
            </a:r>
          </a:p>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1066800"/>
          </a:xfrm>
        </p:spPr>
        <p:txBody>
          <a:bodyPr>
            <a:normAutofit fontScale="90000"/>
          </a:bodyPr>
          <a:lstStyle/>
          <a:p>
            <a:pPr algn="ctr"/>
            <a:r>
              <a:rPr lang="en-US" dirty="0" smtClean="0">
                <a:latin typeface="Algerian" pitchFamily="82" charset="0"/>
              </a:rPr>
              <a:t>Different Styles of Female Bottoms At C.b.s.</a:t>
            </a:r>
            <a:endParaRPr lang="en-US" dirty="0">
              <a:latin typeface="Algerian" pitchFamily="82" charset="0"/>
            </a:endParaRPr>
          </a:p>
        </p:txBody>
      </p:sp>
      <p:graphicFrame>
        <p:nvGraphicFramePr>
          <p:cNvPr id="3" name="Chart 2"/>
          <p:cNvGraphicFramePr/>
          <p:nvPr/>
        </p:nvGraphicFramePr>
        <p:xfrm>
          <a:off x="304800" y="1981200"/>
          <a:ext cx="8458200" cy="469582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Analysis</a:t>
            </a:r>
            <a:endParaRPr lang="en-US" dirty="0"/>
          </a:p>
        </p:txBody>
      </p:sp>
      <p:sp>
        <p:nvSpPr>
          <p:cNvPr id="3" name="Content Placeholder 2"/>
          <p:cNvSpPr>
            <a:spLocks noGrp="1"/>
          </p:cNvSpPr>
          <p:nvPr>
            <p:ph idx="1"/>
          </p:nvPr>
        </p:nvSpPr>
        <p:spPr/>
        <p:txBody>
          <a:bodyPr>
            <a:normAutofit/>
          </a:bodyPr>
          <a:lstStyle/>
          <a:p>
            <a:r>
              <a:rPr lang="en-US" dirty="0" smtClean="0"/>
              <a:t>Regular shorts </a:t>
            </a:r>
          </a:p>
          <a:p>
            <a:pPr>
              <a:buNone/>
            </a:pPr>
            <a:r>
              <a:rPr lang="en-US" dirty="0" smtClean="0"/>
              <a:t>w</a:t>
            </a:r>
            <a:r>
              <a:rPr lang="en-US" dirty="0" smtClean="0"/>
              <a:t>ere the most </a:t>
            </a:r>
          </a:p>
          <a:p>
            <a:pPr>
              <a:buNone/>
            </a:pPr>
            <a:r>
              <a:rPr lang="en-US" dirty="0" smtClean="0"/>
              <a:t>p</a:t>
            </a:r>
            <a:r>
              <a:rPr lang="en-US" dirty="0" smtClean="0"/>
              <a:t>opular shorts </a:t>
            </a:r>
          </a:p>
          <a:p>
            <a:pPr>
              <a:buNone/>
            </a:pPr>
            <a:r>
              <a:rPr lang="en-US" dirty="0" smtClean="0"/>
              <a:t>among the women surveyed.</a:t>
            </a:r>
          </a:p>
          <a:p>
            <a:r>
              <a:rPr lang="en-US" dirty="0" smtClean="0"/>
              <a:t>Athletic shorts were the least popular with the women surveyed.</a:t>
            </a:r>
          </a:p>
          <a:p>
            <a:r>
              <a:rPr lang="en-US" dirty="0" smtClean="0"/>
              <a:t>Dresses and skirts were the second most popular style of bottoms for the women.</a:t>
            </a:r>
          </a:p>
          <a:p>
            <a:r>
              <a:rPr lang="en-US" dirty="0" smtClean="0"/>
              <a:t>48.5% of the women surveyed wore regular shorts.  </a:t>
            </a:r>
            <a:endParaRPr lang="en-US" dirty="0" smtClean="0"/>
          </a:p>
          <a:p>
            <a:pPr>
              <a:buNone/>
            </a:pPr>
            <a:endParaRPr lang="en-US" dirty="0" smtClean="0"/>
          </a:p>
        </p:txBody>
      </p:sp>
      <p:pic>
        <p:nvPicPr>
          <p:cNvPr id="12289" name="Picture 1"/>
          <p:cNvPicPr>
            <a:picLocks noChangeAspect="1" noChangeArrowheads="1"/>
          </p:cNvPicPr>
          <p:nvPr/>
        </p:nvPicPr>
        <p:blipFill>
          <a:blip r:embed="rId2" cstate="print"/>
          <a:srcRect/>
          <a:stretch>
            <a:fillRect/>
          </a:stretch>
        </p:blipFill>
        <p:spPr bwMode="auto">
          <a:xfrm>
            <a:off x="3810000" y="304800"/>
            <a:ext cx="5148262" cy="292000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normAutofit lnSpcReduction="10000"/>
          </a:bodyPr>
          <a:lstStyle/>
          <a:p>
            <a:r>
              <a:rPr lang="en-US" dirty="0" smtClean="0"/>
              <a:t>We found that regular shorts were most popular with the sample of C.B. South students that were surveyed.</a:t>
            </a:r>
          </a:p>
          <a:p>
            <a:r>
              <a:rPr lang="en-US" dirty="0" smtClean="0"/>
              <a:t>We also found that athletic shorts were the least popular style of shorts for our sample of South students.</a:t>
            </a:r>
            <a:endParaRPr lang="en-US" dirty="0" smtClean="0"/>
          </a:p>
          <a:p>
            <a:r>
              <a:rPr lang="en-US" dirty="0" smtClean="0"/>
              <a:t>Regular </a:t>
            </a:r>
            <a:r>
              <a:rPr lang="en-US" dirty="0" smtClean="0"/>
              <a:t>shorts consists of jean “short” shorts, or anything above the mid-thigh because for girls those are in style</a:t>
            </a:r>
          </a:p>
          <a:p>
            <a:r>
              <a:rPr lang="en-US" dirty="0" smtClean="0"/>
              <a:t>Athletic shorts are </a:t>
            </a:r>
            <a:r>
              <a:rPr lang="en-US" dirty="0" smtClean="0"/>
              <a:t>the lowest because they are not as popular compared to the other styles recorded</a:t>
            </a:r>
          </a:p>
          <a:p>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States &amp; checks</a:t>
            </a:r>
            <a:endParaRPr lang="en-US" dirty="0"/>
          </a:p>
        </p:txBody>
      </p:sp>
      <p:sp>
        <p:nvSpPr>
          <p:cNvPr id="4" name="Content Placeholder 2"/>
          <p:cNvSpPr>
            <a:spLocks noGrp="1"/>
          </p:cNvSpPr>
          <p:nvPr>
            <p:ph sz="half" idx="1"/>
          </p:nvPr>
        </p:nvSpPr>
        <p:spPr>
          <a:xfrm>
            <a:off x="457200" y="1600200"/>
            <a:ext cx="4038600" cy="4525963"/>
          </a:xfrm>
        </p:spPr>
        <p:txBody>
          <a:bodyPr/>
          <a:lstStyle/>
          <a:p>
            <a:pPr algn="ctr">
              <a:buNone/>
            </a:pPr>
            <a:r>
              <a:rPr lang="en-US" sz="3000" b="1" dirty="0" smtClean="0">
                <a:latin typeface="Times New Roman"/>
              </a:rPr>
              <a:t>State</a:t>
            </a:r>
          </a:p>
          <a:p>
            <a:pPr algn="ctr">
              <a:buNone/>
            </a:pPr>
            <a:endParaRPr lang="en-US" b="1" dirty="0" smtClean="0">
              <a:latin typeface="Times New Roman"/>
            </a:endParaRPr>
          </a:p>
          <a:p>
            <a:pPr>
              <a:buFont typeface="Arial"/>
              <a:buChar char="•"/>
            </a:pPr>
            <a:r>
              <a:rPr lang="en-US" b="1" dirty="0" smtClean="0">
                <a:latin typeface="Times New Roman"/>
              </a:rPr>
              <a:t> 2 independent SRS</a:t>
            </a:r>
          </a:p>
          <a:p>
            <a:pPr>
              <a:buFont typeface="Arial"/>
              <a:buChar char="•"/>
            </a:pPr>
            <a:r>
              <a:rPr lang="en-US" b="1" dirty="0" smtClean="0">
                <a:latin typeface="Times New Roman"/>
              </a:rPr>
              <a:t>All expected counts are greater than or equal to 5</a:t>
            </a:r>
          </a:p>
        </p:txBody>
      </p:sp>
      <p:sp>
        <p:nvSpPr>
          <p:cNvPr id="5" name="Content Placeholder 3"/>
          <p:cNvSpPr txBox="1">
            <a:spLocks/>
          </p:cNvSpPr>
          <p:nvPr/>
        </p:nvSpPr>
        <p:spPr>
          <a:xfrm>
            <a:off x="4191000" y="1600200"/>
            <a:ext cx="4038600" cy="4525963"/>
          </a:xfrm>
          <a:prstGeom prst="rect">
            <a:avLst/>
          </a:prstGeom>
        </p:spPr>
        <p:txBody>
          <a:bodyPr/>
          <a:lstStyle/>
          <a:p>
            <a:pPr marL="274320" marR="0" lvl="0" indent="-274320" algn="ctr" defTabSz="914400" rtl="0" eaLnBrk="1" fontAlgn="auto" latinLnBrk="0" hangingPunct="1">
              <a:lnSpc>
                <a:spcPct val="100000"/>
              </a:lnSpc>
              <a:spcBef>
                <a:spcPts val="600"/>
              </a:spcBef>
              <a:spcAft>
                <a:spcPts val="0"/>
              </a:spcAft>
              <a:buClr>
                <a:schemeClr val="tx2"/>
              </a:buClr>
              <a:buSzPct val="73000"/>
              <a:buFont typeface="Wingdings 2"/>
              <a:buNone/>
              <a:tabLst/>
              <a:defRPr/>
            </a:pPr>
            <a:r>
              <a:rPr kumimoji="0" lang="en-US" sz="3000" b="1" i="0" u="none" strike="noStrike" kern="1200" cap="none" spc="0" normalizeH="0" baseline="0" noProof="0" dirty="0" smtClean="0">
                <a:ln>
                  <a:noFill/>
                </a:ln>
                <a:solidFill>
                  <a:schemeClr val="tx1"/>
                </a:solidFill>
                <a:effectLst/>
                <a:uLnTx/>
                <a:uFillTx/>
                <a:latin typeface="Times New Roman"/>
                <a:ea typeface="+mn-ea"/>
                <a:cs typeface="+mn-cs"/>
              </a:rPr>
              <a:t>Check</a:t>
            </a:r>
          </a:p>
          <a:p>
            <a:pPr marL="274320" marR="0" lvl="0" indent="-274320" algn="ctr" defTabSz="914400" rtl="0" eaLnBrk="1" fontAlgn="auto" latinLnBrk="0" hangingPunct="1">
              <a:lnSpc>
                <a:spcPct val="100000"/>
              </a:lnSpc>
              <a:spcBef>
                <a:spcPts val="600"/>
              </a:spcBef>
              <a:spcAft>
                <a:spcPts val="0"/>
              </a:spcAft>
              <a:buClr>
                <a:schemeClr val="tx2"/>
              </a:buClr>
              <a:buSzPct val="73000"/>
              <a:buFont typeface="Wingdings 2"/>
              <a:buNone/>
              <a:tabLst/>
              <a:defRPr/>
            </a:pPr>
            <a:endParaRPr kumimoji="0" lang="en-US" sz="3000" b="1" i="0" u="none" strike="noStrike" kern="1200" cap="none" spc="0" normalizeH="0" baseline="0" noProof="0" dirty="0" smtClean="0">
              <a:ln>
                <a:noFill/>
              </a:ln>
              <a:solidFill>
                <a:schemeClr val="tx1"/>
              </a:solidFill>
              <a:effectLst/>
              <a:uLnTx/>
              <a:uFillTx/>
              <a:latin typeface="Times New Roman"/>
              <a:ea typeface="+mn-ea"/>
              <a:cs typeface="+mn-cs"/>
            </a:endParaRPr>
          </a:p>
          <a:p>
            <a:pPr marL="274320" marR="0" lvl="0" indent="-274320" algn="l" defTabSz="914400" rtl="0" eaLnBrk="1" fontAlgn="auto" latinLnBrk="0" hangingPunct="1">
              <a:lnSpc>
                <a:spcPct val="100000"/>
              </a:lnSpc>
              <a:spcBef>
                <a:spcPts val="600"/>
              </a:spcBef>
              <a:spcAft>
                <a:spcPts val="0"/>
              </a:spcAft>
              <a:buClr>
                <a:schemeClr val="tx2"/>
              </a:buClr>
              <a:buSzPct val="73000"/>
              <a:buFont typeface="Arial"/>
              <a:buChar char="•"/>
              <a:tabLst/>
              <a:defRPr/>
            </a:pPr>
            <a:r>
              <a:rPr kumimoji="0" lang="en-US" sz="2600" b="1" i="0" u="none" strike="noStrike" kern="1200" cap="none" spc="0" normalizeH="0" baseline="0" noProof="0" dirty="0" smtClean="0">
                <a:ln>
                  <a:noFill/>
                </a:ln>
                <a:solidFill>
                  <a:schemeClr val="tx1"/>
                </a:solidFill>
                <a:effectLst/>
                <a:uLnTx/>
                <a:uFillTx/>
                <a:latin typeface="Times New Roman"/>
                <a:ea typeface="+mn-ea"/>
                <a:cs typeface="+mn-cs"/>
              </a:rPr>
              <a:t>2 independent SRS- assumed</a:t>
            </a:r>
          </a:p>
          <a:p>
            <a:pPr marL="274320" marR="0" lvl="0" indent="-274320" algn="l" defTabSz="914400" rtl="0" eaLnBrk="1" fontAlgn="auto" latinLnBrk="0" hangingPunct="1">
              <a:lnSpc>
                <a:spcPct val="100000"/>
              </a:lnSpc>
              <a:spcBef>
                <a:spcPts val="600"/>
              </a:spcBef>
              <a:spcAft>
                <a:spcPts val="0"/>
              </a:spcAft>
              <a:buClr>
                <a:schemeClr val="tx2"/>
              </a:buClr>
              <a:buSzPct val="73000"/>
              <a:buFont typeface="Arial"/>
              <a:buChar char="•"/>
              <a:tabLst/>
              <a:defRPr/>
            </a:pPr>
            <a:r>
              <a:rPr kumimoji="0" lang="en-US" sz="2600" b="1" i="0" u="none" strike="noStrike" kern="1200" cap="none" spc="0" normalizeH="0" baseline="0" noProof="0" dirty="0" smtClean="0">
                <a:ln>
                  <a:noFill/>
                </a:ln>
                <a:solidFill>
                  <a:schemeClr val="tx1"/>
                </a:solidFill>
                <a:effectLst/>
                <a:uLnTx/>
                <a:uFillTx/>
                <a:latin typeface="Times New Roman"/>
                <a:ea typeface="+mn-ea"/>
                <a:cs typeface="+mn-cs"/>
              </a:rPr>
              <a:t>Check-- passed</a:t>
            </a:r>
          </a:p>
          <a:p>
            <a:pPr marL="274320" marR="0" lvl="0" indent="-274320" algn="l" defTabSz="914400" rtl="0" eaLnBrk="1" fontAlgn="auto" latinLnBrk="0" hangingPunct="1">
              <a:lnSpc>
                <a:spcPct val="100000"/>
              </a:lnSpc>
              <a:spcBef>
                <a:spcPts val="600"/>
              </a:spcBef>
              <a:spcAft>
                <a:spcPts val="0"/>
              </a:spcAft>
              <a:buClr>
                <a:schemeClr val="tx2"/>
              </a:buClr>
              <a:buSzPct val="73000"/>
              <a:buFont typeface="Wingdings 2"/>
              <a:buChar char=""/>
              <a:tabLst/>
              <a:defRPr/>
            </a:pPr>
            <a:endParaRPr kumimoji="0" lang="en-US" sz="26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 Wanted to Find Out…</a:t>
            </a:r>
            <a:endParaRPr lang="en-US" dirty="0"/>
          </a:p>
        </p:txBody>
      </p:sp>
      <p:sp>
        <p:nvSpPr>
          <p:cNvPr id="3" name="Content Placeholder 2"/>
          <p:cNvSpPr>
            <a:spLocks noGrp="1"/>
          </p:cNvSpPr>
          <p:nvPr>
            <p:ph idx="1"/>
          </p:nvPr>
        </p:nvSpPr>
        <p:spPr/>
        <p:txBody>
          <a:bodyPr>
            <a:normAutofit/>
          </a:bodyPr>
          <a:lstStyle/>
          <a:p>
            <a:r>
              <a:rPr lang="en-US" dirty="0" smtClean="0"/>
              <a:t>What types of bottoms C.B. South students wore</a:t>
            </a:r>
            <a:br>
              <a:rPr lang="en-US" dirty="0" smtClean="0"/>
            </a:br>
            <a:r>
              <a:rPr lang="en-US" dirty="0" smtClean="0"/>
              <a:t>females: skirts, dresses, </a:t>
            </a:r>
            <a:r>
              <a:rPr lang="en-US" dirty="0" err="1" smtClean="0"/>
              <a:t>capri</a:t>
            </a:r>
            <a:r>
              <a:rPr lang="en-US" dirty="0" smtClean="0"/>
              <a:t> shorts (above the ankle to below the knee</a:t>
            </a:r>
            <a:r>
              <a:rPr lang="en-US" dirty="0" smtClean="0"/>
              <a:t>), regular </a:t>
            </a:r>
            <a:r>
              <a:rPr lang="en-US" dirty="0" smtClean="0"/>
              <a:t>shorts (higher than mid </a:t>
            </a:r>
            <a:r>
              <a:rPr lang="en-US" dirty="0" smtClean="0"/>
              <a:t>thigh), and athletic shorts </a:t>
            </a:r>
            <a:r>
              <a:rPr lang="en-US" dirty="0" smtClean="0"/>
              <a:t/>
            </a:r>
            <a:br>
              <a:rPr lang="en-US" dirty="0" smtClean="0"/>
            </a:br>
            <a:r>
              <a:rPr lang="en-US" dirty="0" smtClean="0"/>
              <a:t>males: cargos, athletic, </a:t>
            </a:r>
            <a:r>
              <a:rPr lang="en-US" dirty="0" smtClean="0"/>
              <a:t>denim</a:t>
            </a:r>
            <a:endParaRPr lang="en-US" dirty="0" smtClean="0"/>
          </a:p>
          <a:p>
            <a:r>
              <a:rPr lang="en-US" dirty="0" smtClean="0"/>
              <a:t>What brand of shirt they are wearing </a:t>
            </a:r>
          </a:p>
          <a:p>
            <a:r>
              <a:rPr lang="en-US" dirty="0" smtClean="0"/>
              <a:t>If they are wearing C.B. South Apparel</a:t>
            </a:r>
          </a:p>
          <a:p>
            <a:r>
              <a:rPr lang="en-US" dirty="0" smtClean="0"/>
              <a:t>What kind of Philly Sports Team Shirt</a:t>
            </a:r>
          </a:p>
          <a:p>
            <a:r>
              <a:rPr lang="en-US" dirty="0" smtClean="0"/>
              <a:t>If they are wearing jewelry</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Chi-square test for girl shorts</a:t>
            </a:r>
            <a:endParaRPr lang="en-US" dirty="0"/>
          </a:p>
        </p:txBody>
      </p:sp>
      <p:pic>
        <p:nvPicPr>
          <p:cNvPr id="3074" name="Picture 2"/>
          <p:cNvPicPr>
            <a:picLocks noGrp="1" noChangeAspect="1" noChangeArrowheads="1"/>
          </p:cNvPicPr>
          <p:nvPr>
            <p:ph idx="1"/>
          </p:nvPr>
        </p:nvPicPr>
        <p:blipFill>
          <a:blip r:embed="rId2" cstate="print"/>
          <a:srcRect/>
          <a:stretch>
            <a:fillRect/>
          </a:stretch>
        </p:blipFill>
        <p:spPr bwMode="auto">
          <a:xfrm>
            <a:off x="990600" y="2133600"/>
            <a:ext cx="2762250" cy="876300"/>
          </a:xfrm>
          <a:prstGeom prst="rect">
            <a:avLst/>
          </a:prstGeom>
          <a:noFill/>
          <a:ln w="9525">
            <a:noFill/>
            <a:miter lim="800000"/>
            <a:headEnd/>
            <a:tailEnd/>
          </a:ln>
        </p:spPr>
      </p:pic>
      <p:sp>
        <p:nvSpPr>
          <p:cNvPr id="4" name="TextBox 3"/>
          <p:cNvSpPr txBox="1"/>
          <p:nvPr/>
        </p:nvSpPr>
        <p:spPr>
          <a:xfrm>
            <a:off x="3886200" y="2133600"/>
            <a:ext cx="4267200" cy="369332"/>
          </a:xfrm>
          <a:prstGeom prst="rect">
            <a:avLst/>
          </a:prstGeom>
          <a:noFill/>
        </p:spPr>
        <p:txBody>
          <a:bodyPr wrap="square" rtlCol="0">
            <a:spAutoFit/>
          </a:bodyPr>
          <a:lstStyle/>
          <a:p>
            <a:r>
              <a:rPr lang="en-US" dirty="0" smtClean="0"/>
              <a:t>(35-25.75)²+(16-25.75)²+…=37.194</a:t>
            </a:r>
            <a:endParaRPr lang="en-US" dirty="0"/>
          </a:p>
        </p:txBody>
      </p:sp>
      <p:cxnSp>
        <p:nvCxnSpPr>
          <p:cNvPr id="6" name="Straight Connector 5"/>
          <p:cNvCxnSpPr/>
          <p:nvPr/>
        </p:nvCxnSpPr>
        <p:spPr>
          <a:xfrm>
            <a:off x="4038600" y="2514600"/>
            <a:ext cx="990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5257800" y="2514600"/>
            <a:ext cx="990600" cy="0"/>
          </a:xfrm>
          <a:prstGeom prst="line">
            <a:avLst/>
          </a:prstGeom>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4038600" y="2514600"/>
            <a:ext cx="2209800" cy="369332"/>
          </a:xfrm>
          <a:prstGeom prst="rect">
            <a:avLst/>
          </a:prstGeom>
          <a:noFill/>
        </p:spPr>
        <p:txBody>
          <a:bodyPr wrap="square" rtlCol="0">
            <a:spAutoFit/>
          </a:bodyPr>
          <a:lstStyle/>
          <a:p>
            <a:r>
              <a:rPr lang="en-US" dirty="0" smtClean="0"/>
              <a:t>  25.75         25.77</a:t>
            </a:r>
            <a:endParaRPr lang="en-US" dirty="0"/>
          </a:p>
        </p:txBody>
      </p:sp>
      <p:sp>
        <p:nvSpPr>
          <p:cNvPr id="9" name="TextBox 8"/>
          <p:cNvSpPr txBox="1"/>
          <p:nvPr/>
        </p:nvSpPr>
        <p:spPr>
          <a:xfrm>
            <a:off x="1219200" y="3200400"/>
            <a:ext cx="5867400" cy="369332"/>
          </a:xfrm>
          <a:prstGeom prst="rect">
            <a:avLst/>
          </a:prstGeom>
          <a:noFill/>
        </p:spPr>
        <p:txBody>
          <a:bodyPr wrap="square" rtlCol="0">
            <a:spAutoFit/>
          </a:bodyPr>
          <a:lstStyle/>
          <a:p>
            <a:r>
              <a:rPr lang="en-US" dirty="0" smtClean="0"/>
              <a:t>P(f     &gt;37.194| DF=3) = 4.186X10</a:t>
            </a:r>
            <a:endParaRPr lang="en-US" dirty="0"/>
          </a:p>
        </p:txBody>
      </p:sp>
      <p:pic>
        <p:nvPicPr>
          <p:cNvPr id="10" name="Picture 3"/>
          <p:cNvPicPr>
            <a:picLocks noChangeAspect="1" noChangeArrowheads="1"/>
          </p:cNvPicPr>
          <p:nvPr/>
        </p:nvPicPr>
        <p:blipFill>
          <a:blip r:embed="rId2" cstate="print"/>
          <a:srcRect t="17391" r="86111"/>
          <a:stretch>
            <a:fillRect/>
          </a:stretch>
        </p:blipFill>
        <p:spPr bwMode="auto">
          <a:xfrm>
            <a:off x="1524000" y="3124200"/>
            <a:ext cx="381000" cy="723900"/>
          </a:xfrm>
          <a:prstGeom prst="rect">
            <a:avLst/>
          </a:prstGeom>
          <a:noFill/>
          <a:ln w="9525">
            <a:noFill/>
            <a:miter lim="800000"/>
            <a:headEnd/>
            <a:tailEnd/>
          </a:ln>
        </p:spPr>
      </p:pic>
      <p:sp>
        <p:nvSpPr>
          <p:cNvPr id="11" name="Freeform 10"/>
          <p:cNvSpPr/>
          <p:nvPr/>
        </p:nvSpPr>
        <p:spPr>
          <a:xfrm>
            <a:off x="4684542" y="3291840"/>
            <a:ext cx="126609" cy="0"/>
          </a:xfrm>
          <a:custGeom>
            <a:avLst/>
            <a:gdLst>
              <a:gd name="connsiteX0" fmla="*/ 0 w 126609"/>
              <a:gd name="connsiteY0" fmla="*/ 0 h 0"/>
              <a:gd name="connsiteX1" fmla="*/ 126609 w 126609"/>
              <a:gd name="connsiteY1" fmla="*/ 0 h 0"/>
            </a:gdLst>
            <a:ahLst/>
            <a:cxnLst>
              <a:cxn ang="0">
                <a:pos x="connsiteX0" y="connsiteY0"/>
              </a:cxn>
              <a:cxn ang="0">
                <a:pos x="connsiteX1" y="connsiteY1"/>
              </a:cxn>
            </a:cxnLst>
            <a:rect l="l" t="t" r="r" b="b"/>
            <a:pathLst>
              <a:path w="126609">
                <a:moveTo>
                  <a:pt x="0" y="0"/>
                </a:moveTo>
                <a:lnTo>
                  <a:pt x="126609" y="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TextBox 12"/>
          <p:cNvSpPr txBox="1"/>
          <p:nvPr/>
        </p:nvSpPr>
        <p:spPr>
          <a:xfrm>
            <a:off x="4800600" y="3124200"/>
            <a:ext cx="304800" cy="276999"/>
          </a:xfrm>
          <a:prstGeom prst="rect">
            <a:avLst/>
          </a:prstGeom>
          <a:noFill/>
        </p:spPr>
        <p:txBody>
          <a:bodyPr wrap="square" rtlCol="0">
            <a:spAutoFit/>
          </a:bodyPr>
          <a:lstStyle/>
          <a:p>
            <a:r>
              <a:rPr lang="en-US" sz="1200" dirty="0" smtClean="0"/>
              <a:t>8</a:t>
            </a:r>
            <a:endParaRPr lang="en-US" dirty="0"/>
          </a:p>
        </p:txBody>
      </p:sp>
      <p:sp>
        <p:nvSpPr>
          <p:cNvPr id="14" name="TextBox 13"/>
          <p:cNvSpPr txBox="1"/>
          <p:nvPr/>
        </p:nvSpPr>
        <p:spPr>
          <a:xfrm>
            <a:off x="1143000" y="4038600"/>
            <a:ext cx="6096000" cy="1200329"/>
          </a:xfrm>
          <a:prstGeom prst="rect">
            <a:avLst/>
          </a:prstGeom>
          <a:noFill/>
        </p:spPr>
        <p:txBody>
          <a:bodyPr wrap="square" rtlCol="0">
            <a:spAutoFit/>
          </a:bodyPr>
          <a:lstStyle/>
          <a:p>
            <a:r>
              <a:rPr lang="en-US" dirty="0" smtClean="0"/>
              <a:t>We reject the Ho because the p-value is &lt; alpha which is .05.  We have sufficient evidence that the observed frequency distribution of women’s style of bottoms does not fit the expected distribution.</a:t>
            </a:r>
            <a:endParaRPr lang="en-US" dirty="0"/>
          </a:p>
        </p:txBody>
      </p:sp>
      <p:sp>
        <p:nvSpPr>
          <p:cNvPr id="15" name="TextBox 14"/>
          <p:cNvSpPr txBox="1"/>
          <p:nvPr/>
        </p:nvSpPr>
        <p:spPr>
          <a:xfrm>
            <a:off x="2133600" y="990600"/>
            <a:ext cx="5943600" cy="1200329"/>
          </a:xfrm>
          <a:prstGeom prst="rect">
            <a:avLst/>
          </a:prstGeom>
          <a:noFill/>
        </p:spPr>
        <p:txBody>
          <a:bodyPr wrap="square" rtlCol="0">
            <a:spAutoFit/>
          </a:bodyPr>
          <a:lstStyle/>
          <a:p>
            <a:r>
              <a:rPr lang="en-US" dirty="0" smtClean="0"/>
              <a:t>Ho: The observed frequency distribution of women’s style of bottoms fits the expected distribution.</a:t>
            </a:r>
          </a:p>
          <a:p>
            <a:r>
              <a:rPr lang="en-US" dirty="0" smtClean="0"/>
              <a:t>Ha: The observed frequency distribution of women’s style of bottoms does not fit the expected distribution.</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latin typeface="Algerian" pitchFamily="82" charset="0"/>
              </a:rPr>
              <a:t>C.B. South Students Who Wear Jewelry</a:t>
            </a:r>
            <a:endParaRPr lang="en-US" dirty="0">
              <a:latin typeface="Algerian" pitchFamily="82" charset="0"/>
            </a:endParaRPr>
          </a:p>
        </p:txBody>
      </p:sp>
      <p:graphicFrame>
        <p:nvGraphicFramePr>
          <p:cNvPr id="3" name="Chart 2"/>
          <p:cNvGraphicFramePr/>
          <p:nvPr/>
        </p:nvGraphicFramePr>
        <p:xfrm>
          <a:off x="685800" y="1600200"/>
          <a:ext cx="7086600" cy="48768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
            <a:ext cx="2971800" cy="1066800"/>
          </a:xfrm>
        </p:spPr>
        <p:txBody>
          <a:bodyPr>
            <a:normAutofit fontScale="90000"/>
          </a:bodyPr>
          <a:lstStyle/>
          <a:p>
            <a:r>
              <a:rPr lang="en-US" sz="5400" dirty="0" smtClean="0"/>
              <a:t>Analysis</a:t>
            </a:r>
            <a:endParaRPr lang="en-US" dirty="0"/>
          </a:p>
        </p:txBody>
      </p:sp>
      <p:sp>
        <p:nvSpPr>
          <p:cNvPr id="3" name="Content Placeholder 2"/>
          <p:cNvSpPr>
            <a:spLocks noGrp="1"/>
          </p:cNvSpPr>
          <p:nvPr>
            <p:ph idx="1"/>
          </p:nvPr>
        </p:nvSpPr>
        <p:spPr/>
        <p:txBody>
          <a:bodyPr/>
          <a:lstStyle/>
          <a:p>
            <a:r>
              <a:rPr lang="en-US" dirty="0" smtClean="0"/>
              <a:t>More women wear </a:t>
            </a:r>
          </a:p>
          <a:p>
            <a:pPr>
              <a:buNone/>
            </a:pPr>
            <a:r>
              <a:rPr lang="en-US" dirty="0" smtClean="0"/>
              <a:t>Jewelry compared to men</a:t>
            </a:r>
          </a:p>
          <a:p>
            <a:pPr>
              <a:buNone/>
            </a:pPr>
            <a:r>
              <a:rPr lang="en-US" dirty="0" smtClean="0"/>
              <a:t>At C.B. South.</a:t>
            </a:r>
            <a:endParaRPr lang="en-US" dirty="0" smtClean="0"/>
          </a:p>
          <a:p>
            <a:r>
              <a:rPr lang="en-US" dirty="0" smtClean="0"/>
              <a:t>Out of the total amount of students that wore jewelry, which was 69, 26 were men and 43 were women</a:t>
            </a:r>
          </a:p>
          <a:p>
            <a:r>
              <a:rPr lang="en-US" dirty="0" smtClean="0"/>
              <a:t>37.7% are men</a:t>
            </a:r>
          </a:p>
          <a:p>
            <a:r>
              <a:rPr lang="en-US" dirty="0" smtClean="0"/>
              <a:t>62.3% are women</a:t>
            </a:r>
            <a:endParaRPr lang="en-US" dirty="0" smtClean="0"/>
          </a:p>
        </p:txBody>
      </p:sp>
      <p:pic>
        <p:nvPicPr>
          <p:cNvPr id="48129" name="Picture 1"/>
          <p:cNvPicPr>
            <a:picLocks noChangeAspect="1" noChangeArrowheads="1"/>
          </p:cNvPicPr>
          <p:nvPr/>
        </p:nvPicPr>
        <p:blipFill>
          <a:blip r:embed="rId2" cstate="print"/>
          <a:srcRect/>
          <a:stretch>
            <a:fillRect/>
          </a:stretch>
        </p:blipFill>
        <p:spPr bwMode="auto">
          <a:xfrm>
            <a:off x="4419600" y="228600"/>
            <a:ext cx="4552950" cy="27146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lstStyle/>
          <a:p>
            <a:r>
              <a:rPr lang="en-US" dirty="0" smtClean="0"/>
              <a:t>It is the norm that on average women wear jewelry in comparison to men.</a:t>
            </a:r>
          </a:p>
          <a:p>
            <a:endParaRPr lang="en-US" dirty="0" smtClean="0"/>
          </a:p>
          <a:p>
            <a:endParaRPr lang="en-US" dirty="0" smtClean="0"/>
          </a:p>
          <a:p>
            <a:r>
              <a:rPr lang="en-US" dirty="0" smtClean="0"/>
              <a:t>The graph showed that more than half the people surveyed that wore jewelry were women.</a:t>
            </a:r>
            <a:endParaRPr lang="en-US" dirty="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States &amp; checks</a:t>
            </a:r>
            <a:endParaRPr lang="en-US" dirty="0"/>
          </a:p>
        </p:txBody>
      </p:sp>
      <p:sp>
        <p:nvSpPr>
          <p:cNvPr id="4" name="Content Placeholder 2"/>
          <p:cNvSpPr>
            <a:spLocks noGrp="1"/>
          </p:cNvSpPr>
          <p:nvPr>
            <p:ph sz="half" idx="1"/>
          </p:nvPr>
        </p:nvSpPr>
        <p:spPr>
          <a:xfrm>
            <a:off x="457200" y="1600200"/>
            <a:ext cx="4038600" cy="4800600"/>
          </a:xfrm>
        </p:spPr>
        <p:txBody>
          <a:bodyPr/>
          <a:lstStyle/>
          <a:p>
            <a:pPr>
              <a:buNone/>
            </a:pPr>
            <a:r>
              <a:rPr lang="en-US" dirty="0" smtClean="0"/>
              <a:t>States:</a:t>
            </a:r>
          </a:p>
          <a:p>
            <a:pPr>
              <a:buNone/>
            </a:pPr>
            <a:r>
              <a:rPr lang="en-US" dirty="0" smtClean="0"/>
              <a:t>2 independent SRS</a:t>
            </a:r>
          </a:p>
        </p:txBody>
      </p:sp>
      <p:graphicFrame>
        <p:nvGraphicFramePr>
          <p:cNvPr id="7170" name="Object 2"/>
          <p:cNvGraphicFramePr>
            <a:graphicFrameLocks noChangeAspect="1"/>
          </p:cNvGraphicFramePr>
          <p:nvPr/>
        </p:nvGraphicFramePr>
        <p:xfrm>
          <a:off x="533400" y="3011488"/>
          <a:ext cx="2057400" cy="3544887"/>
        </p:xfrm>
        <a:graphic>
          <a:graphicData uri="http://schemas.openxmlformats.org/presentationml/2006/ole">
            <p:oleObj spid="_x0000_s9218" name="Equation" r:id="rId3" imgW="825480" imgH="1422360" progId="Equation.3">
              <p:embed/>
            </p:oleObj>
          </a:graphicData>
        </a:graphic>
      </p:graphicFrame>
      <p:graphicFrame>
        <p:nvGraphicFramePr>
          <p:cNvPr id="7171" name="Object 3"/>
          <p:cNvGraphicFramePr>
            <a:graphicFrameLocks noChangeAspect="1"/>
          </p:cNvGraphicFramePr>
          <p:nvPr/>
        </p:nvGraphicFramePr>
        <p:xfrm>
          <a:off x="2590800" y="2819400"/>
          <a:ext cx="987425" cy="2057400"/>
        </p:xfrm>
        <a:graphic>
          <a:graphicData uri="http://schemas.openxmlformats.org/presentationml/2006/ole">
            <p:oleObj spid="_x0000_s9219" name="Equation" r:id="rId4" imgW="304560" imgH="634680" progId="Equation.3">
              <p:embed/>
            </p:oleObj>
          </a:graphicData>
        </a:graphic>
      </p:graphicFrame>
      <p:sp>
        <p:nvSpPr>
          <p:cNvPr id="7" name="TextBox 6"/>
          <p:cNvSpPr txBox="1"/>
          <p:nvPr/>
        </p:nvSpPr>
        <p:spPr>
          <a:xfrm>
            <a:off x="4876800" y="1066800"/>
            <a:ext cx="3429000" cy="5509200"/>
          </a:xfrm>
          <a:prstGeom prst="rect">
            <a:avLst/>
          </a:prstGeom>
          <a:noFill/>
        </p:spPr>
        <p:txBody>
          <a:bodyPr wrap="square" rtlCol="0">
            <a:spAutoFit/>
          </a:bodyPr>
          <a:lstStyle/>
          <a:p>
            <a:pPr algn="ctr"/>
            <a:r>
              <a:rPr lang="en-US" sz="3000" b="1" dirty="0" smtClean="0">
                <a:latin typeface="Times New Roman"/>
              </a:rPr>
              <a:t>Checks:</a:t>
            </a:r>
          </a:p>
          <a:p>
            <a:r>
              <a:rPr lang="en-US" sz="2800" b="1" dirty="0" smtClean="0">
                <a:latin typeface="Times New Roman"/>
              </a:rPr>
              <a:t>Assumed</a:t>
            </a:r>
          </a:p>
          <a:p>
            <a:endParaRPr lang="en-US" sz="2800" b="1" dirty="0" smtClean="0">
              <a:latin typeface="Times New Roman"/>
            </a:endParaRPr>
          </a:p>
          <a:p>
            <a:r>
              <a:rPr lang="en-US" sz="2800" b="1" dirty="0" smtClean="0">
                <a:latin typeface="Times New Roman"/>
              </a:rPr>
              <a:t>103 x .4598=47.36</a:t>
            </a:r>
            <a:endParaRPr lang="en-US" sz="2800" b="1" dirty="0" smtClean="0">
              <a:latin typeface="Times New Roman"/>
            </a:endParaRPr>
          </a:p>
          <a:p>
            <a:r>
              <a:rPr lang="en-US" sz="2800" b="1" dirty="0" smtClean="0">
                <a:latin typeface="Times New Roman"/>
              </a:rPr>
              <a:t>103 x .5402 = 55.64</a:t>
            </a:r>
          </a:p>
          <a:p>
            <a:endParaRPr lang="en-US" sz="2800" b="1" dirty="0" smtClean="0">
              <a:latin typeface="Times New Roman"/>
            </a:endParaRPr>
          </a:p>
          <a:p>
            <a:r>
              <a:rPr lang="en-US" sz="2800" b="1" dirty="0" smtClean="0">
                <a:latin typeface="Times New Roman"/>
              </a:rPr>
              <a:t>111 x .496 = 55.056</a:t>
            </a:r>
          </a:p>
          <a:p>
            <a:r>
              <a:rPr lang="en-US" sz="2800" b="1" dirty="0" smtClean="0">
                <a:latin typeface="Times New Roman"/>
              </a:rPr>
              <a:t>111 x .504 = 55.94</a:t>
            </a:r>
          </a:p>
          <a:p>
            <a:endParaRPr lang="en-US" sz="2800" b="1" dirty="0" smtClean="0">
              <a:latin typeface="Times New Roman"/>
            </a:endParaRPr>
          </a:p>
          <a:p>
            <a:r>
              <a:rPr lang="en-US" sz="2800" b="1" dirty="0" smtClean="0">
                <a:latin typeface="Times New Roman"/>
              </a:rPr>
              <a:t>~900</a:t>
            </a:r>
            <a:r>
              <a:rPr lang="en-US" sz="2800" b="1" dirty="0" smtClean="0">
                <a:latin typeface="Times New Roman"/>
              </a:rPr>
              <a:t> </a:t>
            </a:r>
            <a:r>
              <a:rPr lang="en-US" sz="2800" b="1" u="sng" dirty="0" smtClean="0">
                <a:latin typeface="Times New Roman"/>
              </a:rPr>
              <a:t>&gt;</a:t>
            </a:r>
            <a:r>
              <a:rPr lang="en-US" sz="2800" b="1" dirty="0" smtClean="0">
                <a:latin typeface="Times New Roman"/>
              </a:rPr>
              <a:t> 10(103).</a:t>
            </a:r>
          </a:p>
          <a:p>
            <a:r>
              <a:rPr lang="en-US" sz="2800" b="1" dirty="0" smtClean="0">
                <a:latin typeface="Times New Roman"/>
              </a:rPr>
              <a:t>~900 </a:t>
            </a:r>
            <a:r>
              <a:rPr lang="en-US" sz="2800" b="1" u="sng" dirty="0" smtClean="0">
                <a:latin typeface="Times New Roman"/>
              </a:rPr>
              <a:t>&gt;</a:t>
            </a:r>
            <a:r>
              <a:rPr lang="en-US" sz="2800" b="1" dirty="0" smtClean="0">
                <a:latin typeface="Times New Roman"/>
              </a:rPr>
              <a:t> 10(111).</a:t>
            </a:r>
            <a:endParaRPr lang="en-US" sz="2800" b="1" dirty="0" smtClean="0">
              <a:latin typeface="Times New Roman"/>
            </a:endParaRPr>
          </a:p>
          <a:p>
            <a:endParaRPr dirty="0"/>
          </a:p>
          <a:p>
            <a:endParaRPr lang="en-US" sz="2400" dirty="0"/>
          </a:p>
        </p:txBody>
      </p:sp>
      <p:sp>
        <p:nvSpPr>
          <p:cNvPr id="8" name="TextBox 7"/>
          <p:cNvSpPr txBox="1"/>
          <p:nvPr/>
        </p:nvSpPr>
        <p:spPr>
          <a:xfrm>
            <a:off x="5181600" y="5867400"/>
            <a:ext cx="2590800" cy="369332"/>
          </a:xfrm>
          <a:prstGeom prst="rect">
            <a:avLst/>
          </a:prstGeom>
          <a:noFill/>
        </p:spPr>
        <p:txBody>
          <a:bodyPr wrap="square" rtlCol="0">
            <a:spAutoFit/>
          </a:bodyPr>
          <a:lstStyle/>
          <a:p>
            <a:r>
              <a:rPr lang="en-US" b="1" dirty="0" smtClean="0"/>
              <a:t>DOES NOT PASS</a:t>
            </a:r>
            <a:endParaRPr lang="en-US" b="1" dirty="0"/>
          </a:p>
        </p:txBody>
      </p:sp>
      <p:sp>
        <p:nvSpPr>
          <p:cNvPr id="9" name="Freeform 8"/>
          <p:cNvSpPr/>
          <p:nvPr/>
        </p:nvSpPr>
        <p:spPr>
          <a:xfrm>
            <a:off x="1371600" y="2895600"/>
            <a:ext cx="160599" cy="152400"/>
          </a:xfrm>
          <a:custGeom>
            <a:avLst/>
            <a:gdLst>
              <a:gd name="connsiteX0" fmla="*/ 140677 w 160599"/>
              <a:gd name="connsiteY0" fmla="*/ 182880 h 221555"/>
              <a:gd name="connsiteX1" fmla="*/ 84406 w 160599"/>
              <a:gd name="connsiteY1" fmla="*/ 84406 h 221555"/>
              <a:gd name="connsiteX2" fmla="*/ 56271 w 160599"/>
              <a:gd name="connsiteY2" fmla="*/ 0 h 221555"/>
              <a:gd name="connsiteX3" fmla="*/ 14068 w 160599"/>
              <a:gd name="connsiteY3" fmla="*/ 126609 h 221555"/>
              <a:gd name="connsiteX4" fmla="*/ 0 w 160599"/>
              <a:gd name="connsiteY4" fmla="*/ 168812 h 2215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599" h="221555">
                <a:moveTo>
                  <a:pt x="140677" y="182880"/>
                </a:moveTo>
                <a:cubicBezTo>
                  <a:pt x="102037" y="28323"/>
                  <a:pt x="160599" y="221555"/>
                  <a:pt x="84406" y="84406"/>
                </a:cubicBezTo>
                <a:cubicBezTo>
                  <a:pt x="70003" y="58481"/>
                  <a:pt x="56271" y="0"/>
                  <a:pt x="56271" y="0"/>
                </a:cubicBezTo>
                <a:lnTo>
                  <a:pt x="14068" y="126609"/>
                </a:lnTo>
                <a:lnTo>
                  <a:pt x="0" y="168812"/>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Freeform 9"/>
          <p:cNvSpPr/>
          <p:nvPr/>
        </p:nvSpPr>
        <p:spPr>
          <a:xfrm>
            <a:off x="1676400" y="3505200"/>
            <a:ext cx="160599" cy="221555"/>
          </a:xfrm>
          <a:custGeom>
            <a:avLst/>
            <a:gdLst>
              <a:gd name="connsiteX0" fmla="*/ 140677 w 160599"/>
              <a:gd name="connsiteY0" fmla="*/ 182880 h 221555"/>
              <a:gd name="connsiteX1" fmla="*/ 84406 w 160599"/>
              <a:gd name="connsiteY1" fmla="*/ 84406 h 221555"/>
              <a:gd name="connsiteX2" fmla="*/ 56271 w 160599"/>
              <a:gd name="connsiteY2" fmla="*/ 0 h 221555"/>
              <a:gd name="connsiteX3" fmla="*/ 14068 w 160599"/>
              <a:gd name="connsiteY3" fmla="*/ 126609 h 221555"/>
              <a:gd name="connsiteX4" fmla="*/ 0 w 160599"/>
              <a:gd name="connsiteY4" fmla="*/ 168812 h 2215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599" h="221555">
                <a:moveTo>
                  <a:pt x="140677" y="182880"/>
                </a:moveTo>
                <a:cubicBezTo>
                  <a:pt x="102037" y="28323"/>
                  <a:pt x="160599" y="221555"/>
                  <a:pt x="84406" y="84406"/>
                </a:cubicBezTo>
                <a:cubicBezTo>
                  <a:pt x="70003" y="58481"/>
                  <a:pt x="56271" y="0"/>
                  <a:pt x="56271" y="0"/>
                </a:cubicBezTo>
                <a:lnTo>
                  <a:pt x="14068" y="126609"/>
                </a:lnTo>
                <a:lnTo>
                  <a:pt x="0" y="168812"/>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Freeform 10"/>
          <p:cNvSpPr/>
          <p:nvPr/>
        </p:nvSpPr>
        <p:spPr>
          <a:xfrm>
            <a:off x="1371600" y="4191000"/>
            <a:ext cx="160599" cy="221555"/>
          </a:xfrm>
          <a:custGeom>
            <a:avLst/>
            <a:gdLst>
              <a:gd name="connsiteX0" fmla="*/ 140677 w 160599"/>
              <a:gd name="connsiteY0" fmla="*/ 182880 h 221555"/>
              <a:gd name="connsiteX1" fmla="*/ 84406 w 160599"/>
              <a:gd name="connsiteY1" fmla="*/ 84406 h 221555"/>
              <a:gd name="connsiteX2" fmla="*/ 56271 w 160599"/>
              <a:gd name="connsiteY2" fmla="*/ 0 h 221555"/>
              <a:gd name="connsiteX3" fmla="*/ 14068 w 160599"/>
              <a:gd name="connsiteY3" fmla="*/ 126609 h 221555"/>
              <a:gd name="connsiteX4" fmla="*/ 0 w 160599"/>
              <a:gd name="connsiteY4" fmla="*/ 168812 h 2215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599" h="221555">
                <a:moveTo>
                  <a:pt x="140677" y="182880"/>
                </a:moveTo>
                <a:cubicBezTo>
                  <a:pt x="102037" y="28323"/>
                  <a:pt x="160599" y="221555"/>
                  <a:pt x="84406" y="84406"/>
                </a:cubicBezTo>
                <a:cubicBezTo>
                  <a:pt x="70003" y="58481"/>
                  <a:pt x="56271" y="0"/>
                  <a:pt x="56271" y="0"/>
                </a:cubicBezTo>
                <a:lnTo>
                  <a:pt x="14068" y="126609"/>
                </a:lnTo>
                <a:lnTo>
                  <a:pt x="0" y="168812"/>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Freeform 11"/>
          <p:cNvSpPr/>
          <p:nvPr/>
        </p:nvSpPr>
        <p:spPr>
          <a:xfrm>
            <a:off x="1676400" y="4800600"/>
            <a:ext cx="160599" cy="221555"/>
          </a:xfrm>
          <a:custGeom>
            <a:avLst/>
            <a:gdLst>
              <a:gd name="connsiteX0" fmla="*/ 140677 w 160599"/>
              <a:gd name="connsiteY0" fmla="*/ 182880 h 221555"/>
              <a:gd name="connsiteX1" fmla="*/ 84406 w 160599"/>
              <a:gd name="connsiteY1" fmla="*/ 84406 h 221555"/>
              <a:gd name="connsiteX2" fmla="*/ 56271 w 160599"/>
              <a:gd name="connsiteY2" fmla="*/ 0 h 221555"/>
              <a:gd name="connsiteX3" fmla="*/ 14068 w 160599"/>
              <a:gd name="connsiteY3" fmla="*/ 126609 h 221555"/>
              <a:gd name="connsiteX4" fmla="*/ 0 w 160599"/>
              <a:gd name="connsiteY4" fmla="*/ 168812 h 2215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599" h="221555">
                <a:moveTo>
                  <a:pt x="140677" y="182880"/>
                </a:moveTo>
                <a:cubicBezTo>
                  <a:pt x="102037" y="28323"/>
                  <a:pt x="160599" y="221555"/>
                  <a:pt x="84406" y="84406"/>
                </a:cubicBezTo>
                <a:cubicBezTo>
                  <a:pt x="70003" y="58481"/>
                  <a:pt x="56271" y="0"/>
                  <a:pt x="56271" y="0"/>
                </a:cubicBezTo>
                <a:lnTo>
                  <a:pt x="14068" y="126609"/>
                </a:lnTo>
                <a:lnTo>
                  <a:pt x="0" y="168812"/>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2-Proportion z-test</a:t>
            </a:r>
            <a:endParaRPr lang="en-US" dirty="0"/>
          </a:p>
        </p:txBody>
      </p:sp>
      <p:pic>
        <p:nvPicPr>
          <p:cNvPr id="6147" name="Picture 3"/>
          <p:cNvPicPr>
            <a:picLocks noChangeAspect="1" noChangeArrowheads="1"/>
          </p:cNvPicPr>
          <p:nvPr/>
        </p:nvPicPr>
        <p:blipFill>
          <a:blip r:embed="rId2" cstate="print"/>
          <a:srcRect/>
          <a:stretch>
            <a:fillRect/>
          </a:stretch>
        </p:blipFill>
        <p:spPr bwMode="auto">
          <a:xfrm>
            <a:off x="914400" y="2667000"/>
            <a:ext cx="4048125" cy="1924050"/>
          </a:xfrm>
          <a:prstGeom prst="rect">
            <a:avLst/>
          </a:prstGeom>
          <a:noFill/>
          <a:ln w="9525">
            <a:noFill/>
            <a:miter lim="800000"/>
            <a:headEnd/>
            <a:tailEnd/>
          </a:ln>
        </p:spPr>
      </p:pic>
      <p:sp>
        <p:nvSpPr>
          <p:cNvPr id="8" name="TextBox 7"/>
          <p:cNvSpPr txBox="1"/>
          <p:nvPr/>
        </p:nvSpPr>
        <p:spPr>
          <a:xfrm>
            <a:off x="533400" y="5105400"/>
            <a:ext cx="5943600" cy="923330"/>
          </a:xfrm>
          <a:prstGeom prst="rect">
            <a:avLst/>
          </a:prstGeom>
          <a:noFill/>
        </p:spPr>
        <p:txBody>
          <a:bodyPr wrap="square" rtlCol="0">
            <a:spAutoFit/>
          </a:bodyPr>
          <a:lstStyle/>
          <a:p>
            <a:r>
              <a:rPr lang="en-US" dirty="0" smtClean="0"/>
              <a:t>We </a:t>
            </a:r>
            <a:r>
              <a:rPr lang="en-US" dirty="0" smtClean="0"/>
              <a:t>reject the Ho because our p-value is &lt; alpha which is .05.  We have sufficient evidence that on average women wear jewelry more than men. </a:t>
            </a:r>
            <a:endParaRPr lang="en-US" dirty="0"/>
          </a:p>
        </p:txBody>
      </p:sp>
      <p:sp>
        <p:nvSpPr>
          <p:cNvPr id="6" name="Rectangle 5"/>
          <p:cNvSpPr/>
          <p:nvPr/>
        </p:nvSpPr>
        <p:spPr>
          <a:xfrm>
            <a:off x="685800" y="1524000"/>
            <a:ext cx="4800600" cy="646331"/>
          </a:xfrm>
          <a:prstGeom prst="rect">
            <a:avLst/>
          </a:prstGeom>
        </p:spPr>
        <p:txBody>
          <a:bodyPr wrap="square">
            <a:spAutoFit/>
          </a:bodyPr>
          <a:lstStyle/>
          <a:p>
            <a:r>
              <a:rPr lang="en-US" dirty="0" smtClean="0"/>
              <a:t>Ho: P</a:t>
            </a:r>
            <a:r>
              <a:rPr lang="en-US" sz="1050" dirty="0" smtClean="0"/>
              <a:t>M </a:t>
            </a:r>
            <a:r>
              <a:rPr lang="en-US" dirty="0" smtClean="0"/>
              <a:t>= P</a:t>
            </a:r>
            <a:r>
              <a:rPr lang="en-US" sz="1000" dirty="0" smtClean="0"/>
              <a:t>W</a:t>
            </a:r>
            <a:endParaRPr lang="en-US" dirty="0" smtClean="0"/>
          </a:p>
          <a:p>
            <a:r>
              <a:rPr lang="en-US" dirty="0" smtClean="0"/>
              <a:t>Ha: P</a:t>
            </a:r>
            <a:r>
              <a:rPr lang="en-US" sz="1050" dirty="0" smtClean="0"/>
              <a:t>M</a:t>
            </a:r>
            <a:r>
              <a:rPr lang="en-US" dirty="0" smtClean="0"/>
              <a:t> </a:t>
            </a:r>
            <a:r>
              <a:rPr lang="en-US" dirty="0" smtClean="0"/>
              <a:t>&lt; </a:t>
            </a:r>
            <a:r>
              <a:rPr lang="en-US" dirty="0" smtClean="0"/>
              <a:t>P</a:t>
            </a:r>
            <a:r>
              <a:rPr lang="en-US" sz="1050" dirty="0" smtClean="0"/>
              <a:t>W</a:t>
            </a:r>
            <a:endParaRPr lang="en-US" dirty="0"/>
          </a:p>
        </p:txBody>
      </p:sp>
      <p:sp>
        <p:nvSpPr>
          <p:cNvPr id="9" name="TextBox 8"/>
          <p:cNvSpPr txBox="1"/>
          <p:nvPr/>
        </p:nvSpPr>
        <p:spPr>
          <a:xfrm>
            <a:off x="5029200" y="2819400"/>
            <a:ext cx="2743200" cy="769441"/>
          </a:xfrm>
          <a:prstGeom prst="rect">
            <a:avLst/>
          </a:prstGeom>
          <a:noFill/>
        </p:spPr>
        <p:txBody>
          <a:bodyPr wrap="square" rtlCol="0">
            <a:spAutoFit/>
          </a:bodyPr>
          <a:lstStyle/>
          <a:p>
            <a:r>
              <a:rPr lang="en-US" sz="4400" dirty="0" smtClean="0"/>
              <a:t>-2.8655</a:t>
            </a:r>
            <a:endParaRPr lang="en-US" sz="4400" dirty="0"/>
          </a:p>
        </p:txBody>
      </p:sp>
      <p:sp>
        <p:nvSpPr>
          <p:cNvPr id="10" name="TextBox 9"/>
          <p:cNvSpPr txBox="1"/>
          <p:nvPr/>
        </p:nvSpPr>
        <p:spPr>
          <a:xfrm>
            <a:off x="381000" y="4419600"/>
            <a:ext cx="5181600" cy="369332"/>
          </a:xfrm>
          <a:prstGeom prst="rect">
            <a:avLst/>
          </a:prstGeom>
          <a:noFill/>
        </p:spPr>
        <p:txBody>
          <a:bodyPr wrap="square" rtlCol="0">
            <a:spAutoFit/>
          </a:bodyPr>
          <a:lstStyle/>
          <a:p>
            <a:r>
              <a:rPr lang="en-US" dirty="0" smtClean="0"/>
              <a:t>P(Z&lt;-2.8655)=.0021</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latin typeface="Algerian" pitchFamily="82" charset="0"/>
              </a:rPr>
              <a:t>C.B. South Students that Wear  Sports Team Apparel</a:t>
            </a:r>
            <a:endParaRPr lang="en-US" dirty="0">
              <a:latin typeface="Algerian" pitchFamily="82" charset="0"/>
            </a:endParaRPr>
          </a:p>
        </p:txBody>
      </p:sp>
      <p:graphicFrame>
        <p:nvGraphicFramePr>
          <p:cNvPr id="3" name="Chart 2"/>
          <p:cNvGraphicFramePr/>
          <p:nvPr/>
        </p:nvGraphicFramePr>
        <p:xfrm>
          <a:off x="990600" y="1981200"/>
          <a:ext cx="6477000" cy="44196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3581400" cy="1066800"/>
          </a:xfrm>
        </p:spPr>
        <p:txBody>
          <a:bodyPr>
            <a:normAutofit/>
          </a:bodyPr>
          <a:lstStyle/>
          <a:p>
            <a:r>
              <a:rPr lang="en-US" sz="6000" dirty="0" smtClean="0"/>
              <a:t>Analysis</a:t>
            </a:r>
            <a:endParaRPr lang="en-US" sz="6000" dirty="0"/>
          </a:p>
        </p:txBody>
      </p:sp>
      <p:sp>
        <p:nvSpPr>
          <p:cNvPr id="3" name="Content Placeholder 2"/>
          <p:cNvSpPr>
            <a:spLocks noGrp="1"/>
          </p:cNvSpPr>
          <p:nvPr>
            <p:ph idx="1"/>
          </p:nvPr>
        </p:nvSpPr>
        <p:spPr>
          <a:xfrm>
            <a:off x="457200" y="1752600"/>
            <a:ext cx="7239000" cy="5105400"/>
          </a:xfrm>
        </p:spPr>
        <p:txBody>
          <a:bodyPr/>
          <a:lstStyle/>
          <a:p>
            <a:r>
              <a:rPr lang="en-US" dirty="0" smtClean="0"/>
              <a:t>After completing our </a:t>
            </a:r>
          </a:p>
          <a:p>
            <a:pPr>
              <a:buNone/>
            </a:pPr>
            <a:r>
              <a:rPr lang="en-US" dirty="0" smtClean="0"/>
              <a:t>survey and by observing</a:t>
            </a:r>
          </a:p>
          <a:p>
            <a:pPr>
              <a:buNone/>
            </a:pPr>
            <a:r>
              <a:rPr lang="en-US" dirty="0" smtClean="0"/>
              <a:t>the graph it is shown that more women wear sports related apparel than men do.</a:t>
            </a:r>
          </a:p>
          <a:p>
            <a:r>
              <a:rPr lang="en-US" dirty="0" smtClean="0"/>
              <a:t>61.1% of women wear sports apparel while 38.9% of men wear sport apparel.</a:t>
            </a:r>
            <a:endParaRPr lang="en-US" dirty="0" smtClean="0"/>
          </a:p>
          <a:p>
            <a:pPr>
              <a:buNone/>
            </a:pPr>
            <a:r>
              <a:rPr lang="en-US" dirty="0" smtClean="0"/>
              <a:t> </a:t>
            </a:r>
            <a:endParaRPr lang="en-US" dirty="0" smtClean="0"/>
          </a:p>
          <a:p>
            <a:endParaRPr lang="en-US" dirty="0" smtClean="0"/>
          </a:p>
          <a:p>
            <a:pPr>
              <a:buNone/>
            </a:pPr>
            <a:endParaRPr lang="en-US" dirty="0" smtClean="0"/>
          </a:p>
        </p:txBody>
      </p:sp>
      <p:pic>
        <p:nvPicPr>
          <p:cNvPr id="52225" name="Picture 1"/>
          <p:cNvPicPr>
            <a:picLocks noChangeAspect="1" noChangeArrowheads="1"/>
          </p:cNvPicPr>
          <p:nvPr/>
        </p:nvPicPr>
        <p:blipFill>
          <a:blip r:embed="rId2" cstate="print"/>
          <a:srcRect/>
          <a:stretch>
            <a:fillRect/>
          </a:stretch>
        </p:blipFill>
        <p:spPr bwMode="auto">
          <a:xfrm>
            <a:off x="4114800" y="0"/>
            <a:ext cx="4198520" cy="28575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Rectangle 4"/>
          <p:cNvSpPr/>
          <p:nvPr/>
        </p:nvSpPr>
        <p:spPr>
          <a:xfrm>
            <a:off x="5943600" y="0"/>
            <a:ext cx="2209800" cy="914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lstStyle/>
          <a:p>
            <a:r>
              <a:rPr lang="en-US" dirty="0" smtClean="0"/>
              <a:t>The graph showed that on average women wear more sports apparel than men do but this could be caused to the events that were occurring at the time such as the girls soccer and softball playoffs.</a:t>
            </a:r>
          </a:p>
          <a:p>
            <a:r>
              <a:rPr lang="en-US" dirty="0" smtClean="0"/>
              <a:t>The amount of men that wear sports apparel could have been low compared to the amount of females because there were no playoff sporting events for any boys C.B. South sporting events. </a:t>
            </a:r>
            <a:endParaRPr lang="en-US" dirty="0" smtClean="0"/>
          </a:p>
          <a:p>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States &amp; checks</a:t>
            </a:r>
            <a:endParaRPr lang="en-US" dirty="0"/>
          </a:p>
        </p:txBody>
      </p:sp>
      <p:sp>
        <p:nvSpPr>
          <p:cNvPr id="4" name="Content Placeholder 2"/>
          <p:cNvSpPr>
            <a:spLocks noGrp="1"/>
          </p:cNvSpPr>
          <p:nvPr>
            <p:ph sz="half" idx="1"/>
          </p:nvPr>
        </p:nvSpPr>
        <p:spPr>
          <a:xfrm>
            <a:off x="457200" y="1600200"/>
            <a:ext cx="4038600" cy="4800600"/>
          </a:xfrm>
        </p:spPr>
        <p:txBody>
          <a:bodyPr/>
          <a:lstStyle/>
          <a:p>
            <a:pPr algn="ctr">
              <a:buNone/>
            </a:pPr>
            <a:r>
              <a:rPr lang="en-US" sz="3000" b="1" dirty="0" smtClean="0">
                <a:latin typeface="Times New Roman"/>
              </a:rPr>
              <a:t>State</a:t>
            </a:r>
          </a:p>
          <a:p>
            <a:pPr>
              <a:buNone/>
            </a:pPr>
            <a:r>
              <a:rPr lang="en-US" b="1" dirty="0" smtClean="0">
                <a:latin typeface="Times New Roman"/>
              </a:rPr>
              <a:t>2 Independent SRS</a:t>
            </a:r>
          </a:p>
          <a:p>
            <a:pPr>
              <a:buNone/>
            </a:pPr>
            <a:endParaRPr lang="en-US" dirty="0"/>
          </a:p>
        </p:txBody>
      </p:sp>
      <p:graphicFrame>
        <p:nvGraphicFramePr>
          <p:cNvPr id="7170" name="Object 2"/>
          <p:cNvGraphicFramePr>
            <a:graphicFrameLocks noChangeAspect="1"/>
          </p:cNvGraphicFramePr>
          <p:nvPr/>
        </p:nvGraphicFramePr>
        <p:xfrm>
          <a:off x="533400" y="3011488"/>
          <a:ext cx="2057400" cy="3544887"/>
        </p:xfrm>
        <a:graphic>
          <a:graphicData uri="http://schemas.openxmlformats.org/presentationml/2006/ole">
            <p:oleObj spid="_x0000_s7170" name="Equation" r:id="rId3" imgW="825480" imgH="1422360" progId="Equation.3">
              <p:embed/>
            </p:oleObj>
          </a:graphicData>
        </a:graphic>
      </p:graphicFrame>
      <p:graphicFrame>
        <p:nvGraphicFramePr>
          <p:cNvPr id="7171" name="Object 3"/>
          <p:cNvGraphicFramePr>
            <a:graphicFrameLocks noChangeAspect="1"/>
          </p:cNvGraphicFramePr>
          <p:nvPr/>
        </p:nvGraphicFramePr>
        <p:xfrm>
          <a:off x="2590800" y="2819400"/>
          <a:ext cx="987425" cy="2057400"/>
        </p:xfrm>
        <a:graphic>
          <a:graphicData uri="http://schemas.openxmlformats.org/presentationml/2006/ole">
            <p:oleObj spid="_x0000_s7171" name="Equation" r:id="rId4" imgW="304560" imgH="634680" progId="Equation.3">
              <p:embed/>
            </p:oleObj>
          </a:graphicData>
        </a:graphic>
      </p:graphicFrame>
      <p:sp>
        <p:nvSpPr>
          <p:cNvPr id="7" name="TextBox 6"/>
          <p:cNvSpPr txBox="1"/>
          <p:nvPr/>
        </p:nvSpPr>
        <p:spPr>
          <a:xfrm>
            <a:off x="4876800" y="1600200"/>
            <a:ext cx="3429000" cy="5663089"/>
          </a:xfrm>
          <a:prstGeom prst="rect">
            <a:avLst/>
          </a:prstGeom>
          <a:noFill/>
        </p:spPr>
        <p:txBody>
          <a:bodyPr wrap="square" rtlCol="0">
            <a:spAutoFit/>
          </a:bodyPr>
          <a:lstStyle/>
          <a:p>
            <a:pPr algn="ctr"/>
            <a:r>
              <a:rPr lang="en-US" sz="3000" b="1" dirty="0" smtClean="0">
                <a:latin typeface="Times New Roman"/>
              </a:rPr>
              <a:t>Check</a:t>
            </a:r>
          </a:p>
          <a:p>
            <a:r>
              <a:rPr lang="en-US" sz="2800" b="1" dirty="0" smtClean="0">
                <a:latin typeface="Times New Roman"/>
              </a:rPr>
              <a:t>Assumed</a:t>
            </a:r>
          </a:p>
          <a:p>
            <a:endParaRPr lang="en-US" sz="2800" b="1" dirty="0" smtClean="0">
              <a:latin typeface="Times New Roman"/>
            </a:endParaRPr>
          </a:p>
          <a:p>
            <a:r>
              <a:rPr lang="en-US" sz="2800" b="1" dirty="0" smtClean="0">
                <a:latin typeface="Times New Roman"/>
              </a:rPr>
              <a:t>21</a:t>
            </a:r>
          </a:p>
          <a:p>
            <a:r>
              <a:rPr lang="en-US" sz="2800" b="1" dirty="0" smtClean="0">
                <a:latin typeface="Times New Roman"/>
              </a:rPr>
              <a:t>82 &gt;10</a:t>
            </a:r>
          </a:p>
          <a:p>
            <a:endParaRPr lang="en-US" sz="2800" b="1" dirty="0" smtClean="0">
              <a:latin typeface="Times New Roman"/>
            </a:endParaRPr>
          </a:p>
          <a:p>
            <a:r>
              <a:rPr lang="en-US" sz="2800" b="1" dirty="0" smtClean="0">
                <a:latin typeface="Times New Roman"/>
              </a:rPr>
              <a:t>33</a:t>
            </a:r>
          </a:p>
          <a:p>
            <a:r>
              <a:rPr lang="en-US" sz="2800" b="1" dirty="0" smtClean="0">
                <a:latin typeface="Times New Roman"/>
              </a:rPr>
              <a:t>78&gt;10</a:t>
            </a:r>
          </a:p>
          <a:p>
            <a:endParaRPr lang="en-US" sz="2800" b="1" dirty="0" smtClean="0">
              <a:latin typeface="Times New Roman" pitchFamily="18" charset="0"/>
              <a:cs typeface="Times New Roman" pitchFamily="18" charset="0"/>
            </a:endParaRPr>
          </a:p>
          <a:p>
            <a:r>
              <a:rPr lang="en-US" sz="2800" b="1" dirty="0" smtClean="0">
                <a:latin typeface="Times New Roman" pitchFamily="18" charset="0"/>
                <a:cs typeface="Times New Roman" pitchFamily="18" charset="0"/>
              </a:rPr>
              <a:t>~900 &gt; 10(103)</a:t>
            </a:r>
          </a:p>
          <a:p>
            <a:r>
              <a:rPr lang="en-US" sz="2800" b="1" dirty="0" smtClean="0">
                <a:latin typeface="Times New Roman" pitchFamily="18" charset="0"/>
                <a:cs typeface="Times New Roman" pitchFamily="18" charset="0"/>
              </a:rPr>
              <a:t>~900 &gt; 10(111)</a:t>
            </a:r>
          </a:p>
          <a:p>
            <a:r>
              <a:rPr lang="en-US" sz="2800" b="1" dirty="0" smtClean="0">
                <a:latin typeface="Times New Roman" pitchFamily="18" charset="0"/>
                <a:cs typeface="Times New Roman" pitchFamily="18" charset="0"/>
              </a:rPr>
              <a:t>DOES NOT PASS</a:t>
            </a:r>
            <a:endParaRPr sz="2800" b="1" dirty="0">
              <a:latin typeface="Times New Roman" pitchFamily="18" charset="0"/>
              <a:cs typeface="Times New Roman" pitchFamily="18" charset="0"/>
            </a:endParaRPr>
          </a:p>
          <a:p>
            <a:endParaRPr lang="en-US" sz="2400" dirty="0"/>
          </a:p>
        </p:txBody>
      </p:sp>
      <p:cxnSp>
        <p:nvCxnSpPr>
          <p:cNvPr id="9" name="Straight Connector 8"/>
          <p:cNvCxnSpPr/>
          <p:nvPr/>
        </p:nvCxnSpPr>
        <p:spPr>
          <a:xfrm>
            <a:off x="5715000" y="6324600"/>
            <a:ext cx="228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5715000" y="5943600"/>
            <a:ext cx="228600" cy="0"/>
          </a:xfrm>
          <a:prstGeom prst="line">
            <a:avLst/>
          </a:prstGeom>
        </p:spPr>
        <p:style>
          <a:lnRef idx="1">
            <a:schemeClr val="accent1"/>
          </a:lnRef>
          <a:fillRef idx="0">
            <a:schemeClr val="accent1"/>
          </a:fillRef>
          <a:effectRef idx="0">
            <a:schemeClr val="accent1"/>
          </a:effectRef>
          <a:fontRef idx="minor">
            <a:schemeClr val="tx1"/>
          </a:fontRef>
        </p:style>
      </p:cxnSp>
      <p:sp>
        <p:nvSpPr>
          <p:cNvPr id="11" name="Freeform 10"/>
          <p:cNvSpPr/>
          <p:nvPr/>
        </p:nvSpPr>
        <p:spPr>
          <a:xfrm>
            <a:off x="1378634" y="2940148"/>
            <a:ext cx="160599" cy="221555"/>
          </a:xfrm>
          <a:custGeom>
            <a:avLst/>
            <a:gdLst>
              <a:gd name="connsiteX0" fmla="*/ 140677 w 160599"/>
              <a:gd name="connsiteY0" fmla="*/ 182880 h 221555"/>
              <a:gd name="connsiteX1" fmla="*/ 84406 w 160599"/>
              <a:gd name="connsiteY1" fmla="*/ 84406 h 221555"/>
              <a:gd name="connsiteX2" fmla="*/ 56271 w 160599"/>
              <a:gd name="connsiteY2" fmla="*/ 0 h 221555"/>
              <a:gd name="connsiteX3" fmla="*/ 14068 w 160599"/>
              <a:gd name="connsiteY3" fmla="*/ 126609 h 221555"/>
              <a:gd name="connsiteX4" fmla="*/ 0 w 160599"/>
              <a:gd name="connsiteY4" fmla="*/ 168812 h 2215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599" h="221555">
                <a:moveTo>
                  <a:pt x="140677" y="182880"/>
                </a:moveTo>
                <a:cubicBezTo>
                  <a:pt x="102037" y="28323"/>
                  <a:pt x="160599" y="221555"/>
                  <a:pt x="84406" y="84406"/>
                </a:cubicBezTo>
                <a:cubicBezTo>
                  <a:pt x="70003" y="58481"/>
                  <a:pt x="56271" y="0"/>
                  <a:pt x="56271" y="0"/>
                </a:cubicBezTo>
                <a:lnTo>
                  <a:pt x="14068" y="126609"/>
                </a:lnTo>
                <a:lnTo>
                  <a:pt x="0" y="168812"/>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Freeform 11"/>
          <p:cNvSpPr/>
          <p:nvPr/>
        </p:nvSpPr>
        <p:spPr>
          <a:xfrm>
            <a:off x="1676400" y="3581400"/>
            <a:ext cx="160599" cy="221555"/>
          </a:xfrm>
          <a:custGeom>
            <a:avLst/>
            <a:gdLst>
              <a:gd name="connsiteX0" fmla="*/ 140677 w 160599"/>
              <a:gd name="connsiteY0" fmla="*/ 182880 h 221555"/>
              <a:gd name="connsiteX1" fmla="*/ 84406 w 160599"/>
              <a:gd name="connsiteY1" fmla="*/ 84406 h 221555"/>
              <a:gd name="connsiteX2" fmla="*/ 56271 w 160599"/>
              <a:gd name="connsiteY2" fmla="*/ 0 h 221555"/>
              <a:gd name="connsiteX3" fmla="*/ 14068 w 160599"/>
              <a:gd name="connsiteY3" fmla="*/ 126609 h 221555"/>
              <a:gd name="connsiteX4" fmla="*/ 0 w 160599"/>
              <a:gd name="connsiteY4" fmla="*/ 168812 h 2215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599" h="221555">
                <a:moveTo>
                  <a:pt x="140677" y="182880"/>
                </a:moveTo>
                <a:cubicBezTo>
                  <a:pt x="102037" y="28323"/>
                  <a:pt x="160599" y="221555"/>
                  <a:pt x="84406" y="84406"/>
                </a:cubicBezTo>
                <a:cubicBezTo>
                  <a:pt x="70003" y="58481"/>
                  <a:pt x="56271" y="0"/>
                  <a:pt x="56271" y="0"/>
                </a:cubicBezTo>
                <a:lnTo>
                  <a:pt x="14068" y="126609"/>
                </a:lnTo>
                <a:lnTo>
                  <a:pt x="0" y="168812"/>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Freeform 12"/>
          <p:cNvSpPr/>
          <p:nvPr/>
        </p:nvSpPr>
        <p:spPr>
          <a:xfrm>
            <a:off x="1371600" y="4191000"/>
            <a:ext cx="160599" cy="221555"/>
          </a:xfrm>
          <a:custGeom>
            <a:avLst/>
            <a:gdLst>
              <a:gd name="connsiteX0" fmla="*/ 140677 w 160599"/>
              <a:gd name="connsiteY0" fmla="*/ 182880 h 221555"/>
              <a:gd name="connsiteX1" fmla="*/ 84406 w 160599"/>
              <a:gd name="connsiteY1" fmla="*/ 84406 h 221555"/>
              <a:gd name="connsiteX2" fmla="*/ 56271 w 160599"/>
              <a:gd name="connsiteY2" fmla="*/ 0 h 221555"/>
              <a:gd name="connsiteX3" fmla="*/ 14068 w 160599"/>
              <a:gd name="connsiteY3" fmla="*/ 126609 h 221555"/>
              <a:gd name="connsiteX4" fmla="*/ 0 w 160599"/>
              <a:gd name="connsiteY4" fmla="*/ 168812 h 2215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599" h="221555">
                <a:moveTo>
                  <a:pt x="140677" y="182880"/>
                </a:moveTo>
                <a:cubicBezTo>
                  <a:pt x="102037" y="28323"/>
                  <a:pt x="160599" y="221555"/>
                  <a:pt x="84406" y="84406"/>
                </a:cubicBezTo>
                <a:cubicBezTo>
                  <a:pt x="70003" y="58481"/>
                  <a:pt x="56271" y="0"/>
                  <a:pt x="56271" y="0"/>
                </a:cubicBezTo>
                <a:lnTo>
                  <a:pt x="14068" y="126609"/>
                </a:lnTo>
                <a:lnTo>
                  <a:pt x="0" y="168812"/>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Freeform 13"/>
          <p:cNvSpPr/>
          <p:nvPr/>
        </p:nvSpPr>
        <p:spPr>
          <a:xfrm>
            <a:off x="1676400" y="4724400"/>
            <a:ext cx="160599" cy="221555"/>
          </a:xfrm>
          <a:custGeom>
            <a:avLst/>
            <a:gdLst>
              <a:gd name="connsiteX0" fmla="*/ 140677 w 160599"/>
              <a:gd name="connsiteY0" fmla="*/ 182880 h 221555"/>
              <a:gd name="connsiteX1" fmla="*/ 84406 w 160599"/>
              <a:gd name="connsiteY1" fmla="*/ 84406 h 221555"/>
              <a:gd name="connsiteX2" fmla="*/ 56271 w 160599"/>
              <a:gd name="connsiteY2" fmla="*/ 0 h 221555"/>
              <a:gd name="connsiteX3" fmla="*/ 14068 w 160599"/>
              <a:gd name="connsiteY3" fmla="*/ 126609 h 221555"/>
              <a:gd name="connsiteX4" fmla="*/ 0 w 160599"/>
              <a:gd name="connsiteY4" fmla="*/ 168812 h 2215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599" h="221555">
                <a:moveTo>
                  <a:pt x="140677" y="182880"/>
                </a:moveTo>
                <a:cubicBezTo>
                  <a:pt x="102037" y="28323"/>
                  <a:pt x="160599" y="221555"/>
                  <a:pt x="84406" y="84406"/>
                </a:cubicBezTo>
                <a:cubicBezTo>
                  <a:pt x="70003" y="58481"/>
                  <a:pt x="56271" y="0"/>
                  <a:pt x="56271" y="0"/>
                </a:cubicBezTo>
                <a:lnTo>
                  <a:pt x="14068" y="126609"/>
                </a:lnTo>
                <a:lnTo>
                  <a:pt x="0" y="168812"/>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procedure</a:t>
            </a:r>
            <a:endParaRPr lang="en-US" dirty="0"/>
          </a:p>
        </p:txBody>
      </p:sp>
      <p:sp>
        <p:nvSpPr>
          <p:cNvPr id="3" name="Content Placeholder 2"/>
          <p:cNvSpPr>
            <a:spLocks noGrp="1"/>
          </p:cNvSpPr>
          <p:nvPr>
            <p:ph idx="1"/>
          </p:nvPr>
        </p:nvSpPr>
        <p:spPr/>
        <p:txBody>
          <a:bodyPr>
            <a:normAutofit/>
          </a:bodyPr>
          <a:lstStyle/>
          <a:p>
            <a:r>
              <a:rPr lang="en-US" dirty="0" smtClean="0"/>
              <a:t>One surveyor was at the front entrance of C. B. South</a:t>
            </a:r>
          </a:p>
          <a:p>
            <a:r>
              <a:rPr lang="en-US" dirty="0" smtClean="0"/>
              <a:t>Another surveyor was as the back entrance of C.B. South</a:t>
            </a:r>
          </a:p>
          <a:p>
            <a:r>
              <a:rPr lang="en-US" dirty="0" smtClean="0"/>
              <a:t>We surveyed on two different dates, June 3</a:t>
            </a:r>
            <a:r>
              <a:rPr lang="en-US" baseline="30000" dirty="0" smtClean="0"/>
              <a:t>rd</a:t>
            </a:r>
            <a:r>
              <a:rPr lang="en-US" dirty="0" smtClean="0"/>
              <a:t> and June 4th</a:t>
            </a:r>
          </a:p>
          <a:p>
            <a:r>
              <a:rPr lang="en-US" dirty="0" smtClean="0"/>
              <a:t>Recorded our data with every other person</a:t>
            </a:r>
          </a:p>
          <a:p>
            <a:r>
              <a:rPr lang="en-US" dirty="0" smtClean="0"/>
              <a:t>If we didn't know, we would ask them what they were wearing</a:t>
            </a:r>
            <a:endParaRPr lang="en-US" dirty="0"/>
          </a:p>
        </p:txBody>
      </p:sp>
      <p:sp>
        <p:nvSpPr>
          <p:cNvPr id="4" name="Rectangle 3"/>
          <p:cNvSpPr/>
          <p:nvPr/>
        </p:nvSpPr>
        <p:spPr>
          <a:xfrm rot="20806106">
            <a:off x="326697" y="5691835"/>
            <a:ext cx="570505" cy="923330"/>
          </a:xfrm>
          <a:prstGeom prst="rect">
            <a:avLst/>
          </a:prstGeom>
          <a:noFill/>
        </p:spPr>
        <p:txBody>
          <a:bodyPr wrap="square" lIns="91440" tIns="45720" rIns="91440" bIns="45720">
            <a:spAutoFit/>
          </a:bodyPr>
          <a:lstStyle/>
          <a:p>
            <a:pPr algn="ctr"/>
            <a:r>
              <a:rPr lang="en-US" sz="5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a:t>
            </a:r>
            <a:endParaRPr lang="en-US"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5" name="Rectangle 4"/>
          <p:cNvSpPr/>
          <p:nvPr/>
        </p:nvSpPr>
        <p:spPr>
          <a:xfrm rot="876246">
            <a:off x="1480048" y="6066966"/>
            <a:ext cx="492443" cy="923330"/>
          </a:xfrm>
          <a:prstGeom prst="rect">
            <a:avLst/>
          </a:prstGeom>
          <a:noFill/>
        </p:spPr>
        <p:txBody>
          <a:bodyPr wrap="none" lIns="91440" tIns="45720" rIns="91440" bIns="45720">
            <a:spAutoFit/>
          </a:bodyPr>
          <a:lstStyle/>
          <a:p>
            <a:pPr algn="ctr"/>
            <a:r>
              <a:rPr lang="en-US"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a:t>
            </a: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6" name="Rectangle 5"/>
          <p:cNvSpPr/>
          <p:nvPr/>
        </p:nvSpPr>
        <p:spPr>
          <a:xfrm rot="20604384">
            <a:off x="7589189" y="5883580"/>
            <a:ext cx="492443" cy="923330"/>
          </a:xfrm>
          <a:prstGeom prst="rect">
            <a:avLst/>
          </a:prstGeom>
          <a:noFill/>
        </p:spPr>
        <p:txBody>
          <a:bodyPr wrap="non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en-US" sz="5400" b="1" cap="none" spc="0" dirty="0" smtClean="0">
                <a:ln w="50800"/>
                <a:solidFill>
                  <a:schemeClr val="bg1">
                    <a:shade val="50000"/>
                  </a:schemeClr>
                </a:solidFill>
                <a:effectLst/>
              </a:rPr>
              <a:t>?</a:t>
            </a:r>
            <a:endParaRPr lang="en-US" sz="5400" b="1" cap="none" spc="0" dirty="0">
              <a:ln w="50800"/>
              <a:solidFill>
                <a:schemeClr val="bg1">
                  <a:shade val="50000"/>
                </a:schemeClr>
              </a:solidFill>
              <a:effectLst/>
            </a:endParaRPr>
          </a:p>
        </p:txBody>
      </p:sp>
      <p:sp>
        <p:nvSpPr>
          <p:cNvPr id="7" name="Rectangle 6"/>
          <p:cNvSpPr/>
          <p:nvPr/>
        </p:nvSpPr>
        <p:spPr>
          <a:xfrm rot="693314">
            <a:off x="3821222" y="5894063"/>
            <a:ext cx="498855" cy="923330"/>
          </a:xfrm>
          <a:prstGeom prst="rect">
            <a:avLst/>
          </a:prstGeom>
          <a:noFill/>
        </p:spPr>
        <p:txBody>
          <a:bodyPr wrap="none" lIns="91440" tIns="45720" rIns="91440" bIns="45720">
            <a:spAutoFit/>
          </a:bodyPr>
          <a:lstStyle/>
          <a:p>
            <a:pPr algn="ctr"/>
            <a:r>
              <a:rPr lang="en-US" sz="5400" b="1" cap="none"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a:t>
            </a:r>
            <a:endParaRPr lang="en-US" sz="5400" b="1" cap="none"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p:txBody>
      </p:sp>
      <p:sp>
        <p:nvSpPr>
          <p:cNvPr id="8" name="Rectangle 7"/>
          <p:cNvSpPr/>
          <p:nvPr/>
        </p:nvSpPr>
        <p:spPr>
          <a:xfrm rot="20450627">
            <a:off x="5014660" y="5879437"/>
            <a:ext cx="492443" cy="923330"/>
          </a:xfrm>
          <a:prstGeom prst="rect">
            <a:avLst/>
          </a:prstGeom>
          <a:noFill/>
        </p:spPr>
        <p:txBody>
          <a:bodyPr wrap="none" lIns="91440" tIns="45720" rIns="91440" bIns="45720">
            <a:spAutoFit/>
          </a:bodyPr>
          <a:lstStyle/>
          <a:p>
            <a:pPr algn="ctr"/>
            <a:r>
              <a:rPr lang="en-US" sz="5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a:t>
            </a:r>
            <a:endParaRPr lang="en-US"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9" name="Rectangle 8"/>
          <p:cNvSpPr/>
          <p:nvPr/>
        </p:nvSpPr>
        <p:spPr>
          <a:xfrm rot="876246">
            <a:off x="6052049" y="5887503"/>
            <a:ext cx="492443" cy="923330"/>
          </a:xfrm>
          <a:prstGeom prst="rect">
            <a:avLst/>
          </a:prstGeom>
          <a:noFill/>
        </p:spPr>
        <p:txBody>
          <a:bodyPr wrap="none" lIns="91440" tIns="45720" rIns="91440" bIns="45720">
            <a:spAutoFit/>
          </a:bodyPr>
          <a:lstStyle/>
          <a:p>
            <a:pPr algn="ctr"/>
            <a:r>
              <a:rPr lang="en-US"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a:t>
            </a: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10" name="Rectangle 9"/>
          <p:cNvSpPr/>
          <p:nvPr/>
        </p:nvSpPr>
        <p:spPr>
          <a:xfrm rot="20604384">
            <a:off x="2789995" y="6061236"/>
            <a:ext cx="424829" cy="923330"/>
          </a:xfrm>
          <a:prstGeom prst="rect">
            <a:avLst/>
          </a:prstGeom>
          <a:noFill/>
        </p:spPr>
        <p:txBody>
          <a:bodyPr wrap="squar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en-US" sz="5400" b="1" cap="none" spc="0" dirty="0" smtClean="0">
                <a:ln w="50800"/>
                <a:solidFill>
                  <a:schemeClr val="bg1">
                    <a:shade val="50000"/>
                  </a:schemeClr>
                </a:solidFill>
                <a:effectLst/>
              </a:rPr>
              <a:t>?</a:t>
            </a:r>
            <a:endParaRPr lang="en-US" sz="5400" b="1" cap="none" spc="0" dirty="0">
              <a:ln w="50800"/>
              <a:solidFill>
                <a:schemeClr val="bg1">
                  <a:shade val="50000"/>
                </a:schemeClr>
              </a:solidFill>
              <a:effectLst/>
            </a:endParaRPr>
          </a:p>
        </p:txBody>
      </p:sp>
      <p:sp>
        <p:nvSpPr>
          <p:cNvPr id="11" name="Rectangle 10"/>
          <p:cNvSpPr/>
          <p:nvPr/>
        </p:nvSpPr>
        <p:spPr>
          <a:xfrm rot="693314">
            <a:off x="6793022" y="5894064"/>
            <a:ext cx="498855" cy="923330"/>
          </a:xfrm>
          <a:prstGeom prst="rect">
            <a:avLst/>
          </a:prstGeom>
          <a:noFill/>
        </p:spPr>
        <p:txBody>
          <a:bodyPr wrap="none" lIns="91440" tIns="45720" rIns="91440" bIns="45720">
            <a:spAutoFit/>
          </a:bodyPr>
          <a:lstStyle/>
          <a:p>
            <a:pPr algn="ctr"/>
            <a:r>
              <a:rPr lang="en-US" sz="5400" b="1" cap="none"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a:t>
            </a:r>
            <a:endParaRPr lang="en-US" sz="5400" b="1" cap="none"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2-Proportion z-test</a:t>
            </a:r>
            <a:endParaRPr lang="en-US" dirty="0"/>
          </a:p>
        </p:txBody>
      </p:sp>
      <p:pic>
        <p:nvPicPr>
          <p:cNvPr id="6147" name="Picture 3"/>
          <p:cNvPicPr>
            <a:picLocks noChangeAspect="1" noChangeArrowheads="1"/>
          </p:cNvPicPr>
          <p:nvPr/>
        </p:nvPicPr>
        <p:blipFill>
          <a:blip r:embed="rId2" cstate="print"/>
          <a:srcRect/>
          <a:stretch>
            <a:fillRect/>
          </a:stretch>
        </p:blipFill>
        <p:spPr bwMode="auto">
          <a:xfrm>
            <a:off x="914400" y="2667000"/>
            <a:ext cx="4048125" cy="1924050"/>
          </a:xfrm>
          <a:prstGeom prst="rect">
            <a:avLst/>
          </a:prstGeom>
          <a:noFill/>
          <a:ln w="9525">
            <a:noFill/>
            <a:miter lim="800000"/>
            <a:headEnd/>
            <a:tailEnd/>
          </a:ln>
        </p:spPr>
      </p:pic>
      <p:sp>
        <p:nvSpPr>
          <p:cNvPr id="8" name="TextBox 7"/>
          <p:cNvSpPr txBox="1"/>
          <p:nvPr/>
        </p:nvSpPr>
        <p:spPr>
          <a:xfrm>
            <a:off x="533400" y="5105400"/>
            <a:ext cx="5943600" cy="923330"/>
          </a:xfrm>
          <a:prstGeom prst="rect">
            <a:avLst/>
          </a:prstGeom>
          <a:noFill/>
        </p:spPr>
        <p:txBody>
          <a:bodyPr wrap="square" rtlCol="0">
            <a:spAutoFit/>
          </a:bodyPr>
          <a:lstStyle/>
          <a:p>
            <a:r>
              <a:rPr lang="en-US" dirty="0" smtClean="0"/>
              <a:t>We reject Ho because p-value is &lt; alpha which is .05.  We have sufficient evidence that on average more women wear sports apparel compared to men. </a:t>
            </a:r>
            <a:endParaRPr lang="en-US" dirty="0"/>
          </a:p>
        </p:txBody>
      </p:sp>
      <p:sp>
        <p:nvSpPr>
          <p:cNvPr id="6" name="Rectangle 5"/>
          <p:cNvSpPr/>
          <p:nvPr/>
        </p:nvSpPr>
        <p:spPr>
          <a:xfrm>
            <a:off x="609600" y="1905000"/>
            <a:ext cx="4572000" cy="646331"/>
          </a:xfrm>
          <a:prstGeom prst="rect">
            <a:avLst/>
          </a:prstGeom>
        </p:spPr>
        <p:txBody>
          <a:bodyPr>
            <a:spAutoFit/>
          </a:bodyPr>
          <a:lstStyle/>
          <a:p>
            <a:r>
              <a:rPr lang="en-US" dirty="0" smtClean="0"/>
              <a:t>Ho: P</a:t>
            </a:r>
            <a:r>
              <a:rPr lang="en-US" sz="1050" dirty="0" smtClean="0"/>
              <a:t>M </a:t>
            </a:r>
            <a:r>
              <a:rPr lang="en-US" dirty="0" smtClean="0"/>
              <a:t>= P</a:t>
            </a:r>
            <a:r>
              <a:rPr lang="en-US" sz="1000" dirty="0" smtClean="0"/>
              <a:t>W</a:t>
            </a:r>
            <a:endParaRPr lang="en-US" dirty="0" smtClean="0"/>
          </a:p>
          <a:p>
            <a:r>
              <a:rPr lang="en-US" dirty="0" smtClean="0"/>
              <a:t>Ha: P</a:t>
            </a:r>
            <a:r>
              <a:rPr lang="en-US" sz="1050" dirty="0" smtClean="0"/>
              <a:t>M</a:t>
            </a:r>
            <a:r>
              <a:rPr lang="en-US" dirty="0" smtClean="0"/>
              <a:t> </a:t>
            </a:r>
            <a:r>
              <a:rPr lang="en-US" dirty="0" smtClean="0"/>
              <a:t>&lt; </a:t>
            </a:r>
            <a:r>
              <a:rPr lang="en-US" dirty="0" smtClean="0"/>
              <a:t>P</a:t>
            </a:r>
            <a:r>
              <a:rPr lang="en-US" sz="1050" dirty="0" smtClean="0"/>
              <a:t>W</a:t>
            </a:r>
            <a:endParaRPr lang="en-US" dirty="0"/>
          </a:p>
        </p:txBody>
      </p:sp>
      <p:sp>
        <p:nvSpPr>
          <p:cNvPr id="9" name="TextBox 8"/>
          <p:cNvSpPr txBox="1"/>
          <p:nvPr/>
        </p:nvSpPr>
        <p:spPr>
          <a:xfrm>
            <a:off x="4953000" y="2895600"/>
            <a:ext cx="2743200" cy="707886"/>
          </a:xfrm>
          <a:prstGeom prst="rect">
            <a:avLst/>
          </a:prstGeom>
          <a:noFill/>
        </p:spPr>
        <p:txBody>
          <a:bodyPr wrap="square" rtlCol="0">
            <a:spAutoFit/>
          </a:bodyPr>
          <a:lstStyle/>
          <a:p>
            <a:r>
              <a:rPr lang="en-US" sz="4000" dirty="0" smtClean="0"/>
              <a:t>-3.228</a:t>
            </a:r>
            <a:endParaRPr lang="en-US" sz="4000" dirty="0"/>
          </a:p>
        </p:txBody>
      </p:sp>
      <p:sp>
        <p:nvSpPr>
          <p:cNvPr id="10" name="TextBox 9"/>
          <p:cNvSpPr txBox="1"/>
          <p:nvPr/>
        </p:nvSpPr>
        <p:spPr>
          <a:xfrm>
            <a:off x="533400" y="4495800"/>
            <a:ext cx="3886200" cy="369332"/>
          </a:xfrm>
          <a:prstGeom prst="rect">
            <a:avLst/>
          </a:prstGeom>
          <a:noFill/>
        </p:spPr>
        <p:txBody>
          <a:bodyPr wrap="square" rtlCol="0">
            <a:spAutoFit/>
          </a:bodyPr>
          <a:lstStyle/>
          <a:p>
            <a:r>
              <a:rPr lang="en-US" dirty="0" smtClean="0"/>
              <a:t>P(Z&lt;-3.228)= 6.224 X 10</a:t>
            </a:r>
            <a:endParaRPr lang="en-US" dirty="0"/>
          </a:p>
        </p:txBody>
      </p:sp>
      <p:sp>
        <p:nvSpPr>
          <p:cNvPr id="11" name="Freeform 10"/>
          <p:cNvSpPr/>
          <p:nvPr/>
        </p:nvSpPr>
        <p:spPr>
          <a:xfrm>
            <a:off x="2968283" y="4586068"/>
            <a:ext cx="84406" cy="0"/>
          </a:xfrm>
          <a:custGeom>
            <a:avLst/>
            <a:gdLst>
              <a:gd name="connsiteX0" fmla="*/ 0 w 84406"/>
              <a:gd name="connsiteY0" fmla="*/ 0 h 0"/>
              <a:gd name="connsiteX1" fmla="*/ 84406 w 84406"/>
              <a:gd name="connsiteY1" fmla="*/ 0 h 0"/>
            </a:gdLst>
            <a:ahLst/>
            <a:cxnLst>
              <a:cxn ang="0">
                <a:pos x="connsiteX0" y="connsiteY0"/>
              </a:cxn>
              <a:cxn ang="0">
                <a:pos x="connsiteX1" y="connsiteY1"/>
              </a:cxn>
            </a:cxnLst>
            <a:rect l="l" t="t" r="r" b="b"/>
            <a:pathLst>
              <a:path w="84406">
                <a:moveTo>
                  <a:pt x="0" y="0"/>
                </a:moveTo>
                <a:lnTo>
                  <a:pt x="84406" y="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Freeform 11"/>
          <p:cNvSpPr/>
          <p:nvPr/>
        </p:nvSpPr>
        <p:spPr>
          <a:xfrm>
            <a:off x="3147412" y="4482446"/>
            <a:ext cx="80822" cy="202096"/>
          </a:xfrm>
          <a:custGeom>
            <a:avLst/>
            <a:gdLst>
              <a:gd name="connsiteX0" fmla="*/ 3751 w 80822"/>
              <a:gd name="connsiteY0" fmla="*/ 5148 h 202096"/>
              <a:gd name="connsiteX1" fmla="*/ 17819 w 80822"/>
              <a:gd name="connsiteY1" fmla="*/ 89554 h 202096"/>
              <a:gd name="connsiteX2" fmla="*/ 60022 w 80822"/>
              <a:gd name="connsiteY2" fmla="*/ 75486 h 202096"/>
              <a:gd name="connsiteX3" fmla="*/ 74090 w 80822"/>
              <a:gd name="connsiteY3" fmla="*/ 19216 h 202096"/>
              <a:gd name="connsiteX4" fmla="*/ 74090 w 80822"/>
              <a:gd name="connsiteY4" fmla="*/ 202096 h 202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822" h="202096">
                <a:moveTo>
                  <a:pt x="3751" y="5148"/>
                </a:moveTo>
                <a:cubicBezTo>
                  <a:pt x="8440" y="33283"/>
                  <a:pt x="0" y="67281"/>
                  <a:pt x="17819" y="89554"/>
                </a:cubicBezTo>
                <a:cubicBezTo>
                  <a:pt x="27082" y="101133"/>
                  <a:pt x="50759" y="87065"/>
                  <a:pt x="60022" y="75486"/>
                </a:cubicBezTo>
                <a:cubicBezTo>
                  <a:pt x="72100" y="60389"/>
                  <a:pt x="71955" y="0"/>
                  <a:pt x="74090" y="19216"/>
                </a:cubicBezTo>
                <a:cubicBezTo>
                  <a:pt x="80822" y="79803"/>
                  <a:pt x="74090" y="141136"/>
                  <a:pt x="74090" y="202096"/>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latin typeface="Algerian" pitchFamily="82" charset="0"/>
              </a:rPr>
              <a:t>C.B. South Students That Wear C.B. South Apparel</a:t>
            </a:r>
            <a:endParaRPr lang="en-US" dirty="0">
              <a:latin typeface="Algerian" pitchFamily="82" charset="0"/>
            </a:endParaRPr>
          </a:p>
        </p:txBody>
      </p:sp>
      <p:graphicFrame>
        <p:nvGraphicFramePr>
          <p:cNvPr id="3" name="Chart 2"/>
          <p:cNvGraphicFramePr/>
          <p:nvPr/>
        </p:nvGraphicFramePr>
        <p:xfrm>
          <a:off x="1371600" y="1676400"/>
          <a:ext cx="5791200" cy="42672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762000"/>
            <a:ext cx="2819400" cy="1066800"/>
          </a:xfrm>
        </p:spPr>
        <p:txBody>
          <a:bodyPr>
            <a:normAutofit fontScale="90000"/>
          </a:bodyPr>
          <a:lstStyle/>
          <a:p>
            <a:r>
              <a:rPr lang="en-US" sz="5400" dirty="0" smtClean="0"/>
              <a:t>Analysis</a:t>
            </a:r>
            <a:endParaRPr lang="en-US" dirty="0"/>
          </a:p>
        </p:txBody>
      </p:sp>
      <p:sp>
        <p:nvSpPr>
          <p:cNvPr id="3" name="Content Placeholder 2"/>
          <p:cNvSpPr>
            <a:spLocks noGrp="1"/>
          </p:cNvSpPr>
          <p:nvPr>
            <p:ph idx="1"/>
          </p:nvPr>
        </p:nvSpPr>
        <p:spPr/>
        <p:txBody>
          <a:bodyPr>
            <a:normAutofit/>
          </a:bodyPr>
          <a:lstStyle/>
          <a:p>
            <a:endParaRPr lang="en-US" dirty="0" smtClean="0"/>
          </a:p>
          <a:p>
            <a:endParaRPr lang="en-US" dirty="0" smtClean="0"/>
          </a:p>
        </p:txBody>
      </p:sp>
      <p:pic>
        <p:nvPicPr>
          <p:cNvPr id="55298" name="Picture 2"/>
          <p:cNvPicPr>
            <a:picLocks noChangeAspect="1" noChangeArrowheads="1"/>
          </p:cNvPicPr>
          <p:nvPr/>
        </p:nvPicPr>
        <p:blipFill>
          <a:blip r:embed="rId2" cstate="print"/>
          <a:srcRect/>
          <a:stretch>
            <a:fillRect/>
          </a:stretch>
        </p:blipFill>
        <p:spPr bwMode="auto">
          <a:xfrm>
            <a:off x="4478867" y="304800"/>
            <a:ext cx="4131733" cy="3048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TextBox 4"/>
          <p:cNvSpPr txBox="1"/>
          <p:nvPr/>
        </p:nvSpPr>
        <p:spPr>
          <a:xfrm>
            <a:off x="381000" y="2819400"/>
            <a:ext cx="4419600" cy="2585323"/>
          </a:xfrm>
          <a:prstGeom prst="rect">
            <a:avLst/>
          </a:prstGeom>
          <a:noFill/>
        </p:spPr>
        <p:txBody>
          <a:bodyPr wrap="square" rtlCol="0">
            <a:spAutoFit/>
          </a:bodyPr>
          <a:lstStyle/>
          <a:p>
            <a:pPr>
              <a:buFont typeface="Arial" pitchFamily="34" charset="0"/>
              <a:buChar char="•"/>
            </a:pPr>
            <a:r>
              <a:rPr lang="en-US" b="1" dirty="0" smtClean="0"/>
              <a:t>This graph shows that more men wear C.B. South apparel compared to female students.</a:t>
            </a:r>
          </a:p>
          <a:p>
            <a:pPr>
              <a:buFont typeface="Arial" pitchFamily="34" charset="0"/>
              <a:buChar char="•"/>
            </a:pPr>
            <a:endParaRPr lang="en-US" b="1" dirty="0" smtClean="0"/>
          </a:p>
          <a:p>
            <a:pPr>
              <a:buFont typeface="Arial" pitchFamily="34" charset="0"/>
              <a:buChar char="•"/>
            </a:pPr>
            <a:r>
              <a:rPr lang="en-US" b="1" dirty="0" smtClean="0"/>
              <a:t>The percentage of females that wear South apparel is 35.5% compared to the men's percentage which is 64.5%</a:t>
            </a:r>
          </a:p>
          <a:p>
            <a:endParaRPr lang="en-US" dirty="0" smtClean="0"/>
          </a:p>
          <a:p>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lstStyle/>
          <a:p>
            <a:r>
              <a:rPr lang="en-US" dirty="0" smtClean="0"/>
              <a:t>The reason for the girls number of sports apparel could be due to the fact that the girls soccer team was in the state playoffs. The reason for the higher amount of guys wearing south apparel is because there are more males involved with South sports compared to women.    </a:t>
            </a:r>
          </a:p>
          <a:p>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States &amp; checks</a:t>
            </a:r>
            <a:endParaRPr lang="en-US" dirty="0"/>
          </a:p>
        </p:txBody>
      </p:sp>
      <p:sp>
        <p:nvSpPr>
          <p:cNvPr id="4" name="Content Placeholder 2"/>
          <p:cNvSpPr>
            <a:spLocks noGrp="1"/>
          </p:cNvSpPr>
          <p:nvPr>
            <p:ph sz="half" idx="1"/>
          </p:nvPr>
        </p:nvSpPr>
        <p:spPr>
          <a:xfrm>
            <a:off x="457200" y="1600200"/>
            <a:ext cx="4038600" cy="4800600"/>
          </a:xfrm>
        </p:spPr>
        <p:txBody>
          <a:bodyPr/>
          <a:lstStyle/>
          <a:p>
            <a:pPr algn="ctr">
              <a:buNone/>
            </a:pPr>
            <a:r>
              <a:rPr lang="en-US" sz="3000" b="1" dirty="0" smtClean="0">
                <a:latin typeface="Times New Roman"/>
              </a:rPr>
              <a:t>State</a:t>
            </a:r>
          </a:p>
          <a:p>
            <a:pPr>
              <a:buNone/>
            </a:pPr>
            <a:r>
              <a:rPr lang="en-US" b="1" dirty="0" smtClean="0">
                <a:latin typeface="Times New Roman"/>
              </a:rPr>
              <a:t>2 Independent SRS</a:t>
            </a:r>
          </a:p>
          <a:p>
            <a:pPr>
              <a:buNone/>
            </a:pPr>
            <a:endParaRPr lang="en-US" dirty="0"/>
          </a:p>
        </p:txBody>
      </p:sp>
      <p:graphicFrame>
        <p:nvGraphicFramePr>
          <p:cNvPr id="7170" name="Object 2"/>
          <p:cNvGraphicFramePr>
            <a:graphicFrameLocks noChangeAspect="1"/>
          </p:cNvGraphicFramePr>
          <p:nvPr/>
        </p:nvGraphicFramePr>
        <p:xfrm>
          <a:off x="533400" y="3011488"/>
          <a:ext cx="2057400" cy="3544887"/>
        </p:xfrm>
        <a:graphic>
          <a:graphicData uri="http://schemas.openxmlformats.org/presentationml/2006/ole">
            <p:oleObj spid="_x0000_s10242" name="Equation" r:id="rId3" imgW="825480" imgH="1422360" progId="Equation.3">
              <p:embed/>
            </p:oleObj>
          </a:graphicData>
        </a:graphic>
      </p:graphicFrame>
      <p:graphicFrame>
        <p:nvGraphicFramePr>
          <p:cNvPr id="7171" name="Object 3"/>
          <p:cNvGraphicFramePr>
            <a:graphicFrameLocks noChangeAspect="1"/>
          </p:cNvGraphicFramePr>
          <p:nvPr/>
        </p:nvGraphicFramePr>
        <p:xfrm>
          <a:off x="2590800" y="2819400"/>
          <a:ext cx="987425" cy="2057400"/>
        </p:xfrm>
        <a:graphic>
          <a:graphicData uri="http://schemas.openxmlformats.org/presentationml/2006/ole">
            <p:oleObj spid="_x0000_s10243" name="Equation" r:id="rId4" imgW="304560" imgH="634680" progId="Equation.3">
              <p:embed/>
            </p:oleObj>
          </a:graphicData>
        </a:graphic>
      </p:graphicFrame>
      <p:sp>
        <p:nvSpPr>
          <p:cNvPr id="7" name="TextBox 6"/>
          <p:cNvSpPr txBox="1"/>
          <p:nvPr/>
        </p:nvSpPr>
        <p:spPr>
          <a:xfrm>
            <a:off x="4876800" y="1600200"/>
            <a:ext cx="3429000" cy="2062103"/>
          </a:xfrm>
          <a:prstGeom prst="rect">
            <a:avLst/>
          </a:prstGeom>
          <a:noFill/>
        </p:spPr>
        <p:txBody>
          <a:bodyPr wrap="square" rtlCol="0">
            <a:spAutoFit/>
          </a:bodyPr>
          <a:lstStyle/>
          <a:p>
            <a:pPr algn="ctr"/>
            <a:r>
              <a:rPr lang="en-US" sz="3000" b="1" dirty="0" smtClean="0">
                <a:latin typeface="Times New Roman"/>
              </a:rPr>
              <a:t>Check</a:t>
            </a:r>
          </a:p>
          <a:p>
            <a:r>
              <a:rPr lang="en-US" sz="2800" b="1" dirty="0" smtClean="0">
                <a:latin typeface="Times New Roman"/>
              </a:rPr>
              <a:t>Assumed</a:t>
            </a:r>
          </a:p>
          <a:p>
            <a:endParaRPr lang="en-US" sz="2800" b="1" dirty="0" smtClean="0">
              <a:latin typeface="Times New Roman"/>
            </a:endParaRPr>
          </a:p>
          <a:p>
            <a:endParaRPr dirty="0"/>
          </a:p>
          <a:p>
            <a:endParaRPr lang="en-US" sz="2400" dirty="0"/>
          </a:p>
        </p:txBody>
      </p:sp>
      <p:sp>
        <p:nvSpPr>
          <p:cNvPr id="11" name="TextBox 10"/>
          <p:cNvSpPr txBox="1"/>
          <p:nvPr/>
        </p:nvSpPr>
        <p:spPr>
          <a:xfrm>
            <a:off x="4724400" y="2667000"/>
            <a:ext cx="3048000" cy="3970318"/>
          </a:xfrm>
          <a:prstGeom prst="rect">
            <a:avLst/>
          </a:prstGeom>
          <a:noFill/>
        </p:spPr>
        <p:txBody>
          <a:bodyPr wrap="square" rtlCol="0">
            <a:spAutoFit/>
          </a:bodyPr>
          <a:lstStyle/>
          <a:p>
            <a:r>
              <a:rPr lang="en-US" sz="2800" b="1" dirty="0" smtClean="0">
                <a:latin typeface="Times New Roman" pitchFamily="18" charset="0"/>
                <a:cs typeface="Times New Roman" pitchFamily="18" charset="0"/>
              </a:rPr>
              <a:t>11</a:t>
            </a:r>
          </a:p>
          <a:p>
            <a:r>
              <a:rPr lang="en-US" sz="2800" b="1" dirty="0" smtClean="0">
                <a:latin typeface="Times New Roman" pitchFamily="18" charset="0"/>
                <a:cs typeface="Times New Roman" pitchFamily="18" charset="0"/>
              </a:rPr>
              <a:t>92  &gt; 10</a:t>
            </a:r>
          </a:p>
          <a:p>
            <a:endParaRPr lang="en-US" sz="2800" b="1" dirty="0" smtClean="0">
              <a:latin typeface="Times New Roman" pitchFamily="18" charset="0"/>
              <a:cs typeface="Times New Roman" pitchFamily="18" charset="0"/>
            </a:endParaRPr>
          </a:p>
          <a:p>
            <a:r>
              <a:rPr lang="en-US" sz="2800" b="1" dirty="0" smtClean="0">
                <a:latin typeface="Times New Roman" pitchFamily="18" charset="0"/>
                <a:cs typeface="Times New Roman" pitchFamily="18" charset="0"/>
              </a:rPr>
              <a:t>20</a:t>
            </a:r>
          </a:p>
          <a:p>
            <a:pPr marL="514350" indent="-514350">
              <a:buAutoNum type="arabicPlain" startAt="91"/>
            </a:pPr>
            <a:r>
              <a:rPr lang="en-US" sz="2800" b="1" dirty="0" smtClean="0">
                <a:latin typeface="Times New Roman" pitchFamily="18" charset="0"/>
                <a:cs typeface="Times New Roman" pitchFamily="18" charset="0"/>
              </a:rPr>
              <a:t>&gt; 10</a:t>
            </a:r>
          </a:p>
          <a:p>
            <a:endParaRPr lang="en-US" sz="2800" b="1" dirty="0" smtClean="0">
              <a:latin typeface="Times New Roman" pitchFamily="18" charset="0"/>
              <a:cs typeface="Times New Roman" pitchFamily="18" charset="0"/>
            </a:endParaRPr>
          </a:p>
          <a:p>
            <a:r>
              <a:rPr lang="en-US" sz="2800" b="1" dirty="0" smtClean="0">
                <a:latin typeface="Times New Roman" pitchFamily="18" charset="0"/>
                <a:cs typeface="Times New Roman" pitchFamily="18" charset="0"/>
              </a:rPr>
              <a:t>~900 </a:t>
            </a:r>
            <a:r>
              <a:rPr lang="en-US" sz="2800" b="1" u="sng" dirty="0" smtClean="0">
                <a:latin typeface="Times New Roman" pitchFamily="18" charset="0"/>
                <a:cs typeface="Times New Roman" pitchFamily="18" charset="0"/>
              </a:rPr>
              <a:t>&gt;</a:t>
            </a:r>
            <a:r>
              <a:rPr lang="en-US" sz="2800" b="1" dirty="0" smtClean="0">
                <a:latin typeface="Times New Roman" pitchFamily="18" charset="0"/>
                <a:cs typeface="Times New Roman" pitchFamily="18" charset="0"/>
              </a:rPr>
              <a:t> 10(103)</a:t>
            </a:r>
            <a:endParaRPr lang="en-US" sz="2800" b="1" u="sng" dirty="0" smtClean="0">
              <a:latin typeface="Times New Roman" pitchFamily="18" charset="0"/>
              <a:cs typeface="Times New Roman" pitchFamily="18" charset="0"/>
            </a:endParaRPr>
          </a:p>
          <a:p>
            <a:r>
              <a:rPr lang="en-US" sz="2800" b="1" dirty="0" smtClean="0">
                <a:latin typeface="Times New Roman" pitchFamily="18" charset="0"/>
                <a:cs typeface="Times New Roman" pitchFamily="18" charset="0"/>
              </a:rPr>
              <a:t>~900 </a:t>
            </a:r>
            <a:r>
              <a:rPr lang="en-US" sz="2800" b="1" u="sng" dirty="0" smtClean="0">
                <a:latin typeface="Times New Roman" pitchFamily="18" charset="0"/>
                <a:cs typeface="Times New Roman" pitchFamily="18" charset="0"/>
              </a:rPr>
              <a:t>&gt;</a:t>
            </a:r>
            <a:r>
              <a:rPr lang="en-US" sz="2800" b="1" dirty="0" smtClean="0">
                <a:latin typeface="Times New Roman" pitchFamily="18" charset="0"/>
                <a:cs typeface="Times New Roman" pitchFamily="18" charset="0"/>
              </a:rPr>
              <a:t> 10(111)</a:t>
            </a:r>
          </a:p>
          <a:p>
            <a:r>
              <a:rPr lang="en-US" sz="2800" b="1" dirty="0" smtClean="0">
                <a:latin typeface="Times New Roman" pitchFamily="18" charset="0"/>
                <a:cs typeface="Times New Roman" pitchFamily="18" charset="0"/>
              </a:rPr>
              <a:t>DOES NOT PASS</a:t>
            </a:r>
            <a:endParaRPr lang="en-US" sz="2800" b="1" dirty="0">
              <a:latin typeface="Times New Roman" pitchFamily="18" charset="0"/>
              <a:cs typeface="Times New Roman" pitchFamily="18" charset="0"/>
            </a:endParaRPr>
          </a:p>
        </p:txBody>
      </p:sp>
      <p:sp>
        <p:nvSpPr>
          <p:cNvPr id="12" name="Freeform 11"/>
          <p:cNvSpPr/>
          <p:nvPr/>
        </p:nvSpPr>
        <p:spPr>
          <a:xfrm>
            <a:off x="1371600" y="2895600"/>
            <a:ext cx="160599" cy="221555"/>
          </a:xfrm>
          <a:custGeom>
            <a:avLst/>
            <a:gdLst>
              <a:gd name="connsiteX0" fmla="*/ 140677 w 160599"/>
              <a:gd name="connsiteY0" fmla="*/ 182880 h 221555"/>
              <a:gd name="connsiteX1" fmla="*/ 84406 w 160599"/>
              <a:gd name="connsiteY1" fmla="*/ 84406 h 221555"/>
              <a:gd name="connsiteX2" fmla="*/ 56271 w 160599"/>
              <a:gd name="connsiteY2" fmla="*/ 0 h 221555"/>
              <a:gd name="connsiteX3" fmla="*/ 14068 w 160599"/>
              <a:gd name="connsiteY3" fmla="*/ 126609 h 221555"/>
              <a:gd name="connsiteX4" fmla="*/ 0 w 160599"/>
              <a:gd name="connsiteY4" fmla="*/ 168812 h 2215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599" h="221555">
                <a:moveTo>
                  <a:pt x="140677" y="182880"/>
                </a:moveTo>
                <a:cubicBezTo>
                  <a:pt x="102037" y="28323"/>
                  <a:pt x="160599" y="221555"/>
                  <a:pt x="84406" y="84406"/>
                </a:cubicBezTo>
                <a:cubicBezTo>
                  <a:pt x="70003" y="58481"/>
                  <a:pt x="56271" y="0"/>
                  <a:pt x="56271" y="0"/>
                </a:cubicBezTo>
                <a:lnTo>
                  <a:pt x="14068" y="126609"/>
                </a:lnTo>
                <a:lnTo>
                  <a:pt x="0" y="168812"/>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Freeform 12"/>
          <p:cNvSpPr/>
          <p:nvPr/>
        </p:nvSpPr>
        <p:spPr>
          <a:xfrm>
            <a:off x="1676400" y="3581400"/>
            <a:ext cx="160599" cy="221555"/>
          </a:xfrm>
          <a:custGeom>
            <a:avLst/>
            <a:gdLst>
              <a:gd name="connsiteX0" fmla="*/ 140677 w 160599"/>
              <a:gd name="connsiteY0" fmla="*/ 182880 h 221555"/>
              <a:gd name="connsiteX1" fmla="*/ 84406 w 160599"/>
              <a:gd name="connsiteY1" fmla="*/ 84406 h 221555"/>
              <a:gd name="connsiteX2" fmla="*/ 56271 w 160599"/>
              <a:gd name="connsiteY2" fmla="*/ 0 h 221555"/>
              <a:gd name="connsiteX3" fmla="*/ 14068 w 160599"/>
              <a:gd name="connsiteY3" fmla="*/ 126609 h 221555"/>
              <a:gd name="connsiteX4" fmla="*/ 0 w 160599"/>
              <a:gd name="connsiteY4" fmla="*/ 168812 h 2215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599" h="221555">
                <a:moveTo>
                  <a:pt x="140677" y="182880"/>
                </a:moveTo>
                <a:cubicBezTo>
                  <a:pt x="102037" y="28323"/>
                  <a:pt x="160599" y="221555"/>
                  <a:pt x="84406" y="84406"/>
                </a:cubicBezTo>
                <a:cubicBezTo>
                  <a:pt x="70003" y="58481"/>
                  <a:pt x="56271" y="0"/>
                  <a:pt x="56271" y="0"/>
                </a:cubicBezTo>
                <a:lnTo>
                  <a:pt x="14068" y="126609"/>
                </a:lnTo>
                <a:lnTo>
                  <a:pt x="0" y="168812"/>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Freeform 13"/>
          <p:cNvSpPr/>
          <p:nvPr/>
        </p:nvSpPr>
        <p:spPr>
          <a:xfrm>
            <a:off x="1371600" y="4191000"/>
            <a:ext cx="160599" cy="221555"/>
          </a:xfrm>
          <a:custGeom>
            <a:avLst/>
            <a:gdLst>
              <a:gd name="connsiteX0" fmla="*/ 140677 w 160599"/>
              <a:gd name="connsiteY0" fmla="*/ 182880 h 221555"/>
              <a:gd name="connsiteX1" fmla="*/ 84406 w 160599"/>
              <a:gd name="connsiteY1" fmla="*/ 84406 h 221555"/>
              <a:gd name="connsiteX2" fmla="*/ 56271 w 160599"/>
              <a:gd name="connsiteY2" fmla="*/ 0 h 221555"/>
              <a:gd name="connsiteX3" fmla="*/ 14068 w 160599"/>
              <a:gd name="connsiteY3" fmla="*/ 126609 h 221555"/>
              <a:gd name="connsiteX4" fmla="*/ 0 w 160599"/>
              <a:gd name="connsiteY4" fmla="*/ 168812 h 2215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599" h="221555">
                <a:moveTo>
                  <a:pt x="140677" y="182880"/>
                </a:moveTo>
                <a:cubicBezTo>
                  <a:pt x="102037" y="28323"/>
                  <a:pt x="160599" y="221555"/>
                  <a:pt x="84406" y="84406"/>
                </a:cubicBezTo>
                <a:cubicBezTo>
                  <a:pt x="70003" y="58481"/>
                  <a:pt x="56271" y="0"/>
                  <a:pt x="56271" y="0"/>
                </a:cubicBezTo>
                <a:lnTo>
                  <a:pt x="14068" y="126609"/>
                </a:lnTo>
                <a:lnTo>
                  <a:pt x="0" y="168812"/>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Freeform 14"/>
          <p:cNvSpPr/>
          <p:nvPr/>
        </p:nvSpPr>
        <p:spPr>
          <a:xfrm>
            <a:off x="1676400" y="4800600"/>
            <a:ext cx="160599" cy="221555"/>
          </a:xfrm>
          <a:custGeom>
            <a:avLst/>
            <a:gdLst>
              <a:gd name="connsiteX0" fmla="*/ 140677 w 160599"/>
              <a:gd name="connsiteY0" fmla="*/ 182880 h 221555"/>
              <a:gd name="connsiteX1" fmla="*/ 84406 w 160599"/>
              <a:gd name="connsiteY1" fmla="*/ 84406 h 221555"/>
              <a:gd name="connsiteX2" fmla="*/ 56271 w 160599"/>
              <a:gd name="connsiteY2" fmla="*/ 0 h 221555"/>
              <a:gd name="connsiteX3" fmla="*/ 14068 w 160599"/>
              <a:gd name="connsiteY3" fmla="*/ 126609 h 221555"/>
              <a:gd name="connsiteX4" fmla="*/ 0 w 160599"/>
              <a:gd name="connsiteY4" fmla="*/ 168812 h 2215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599" h="221555">
                <a:moveTo>
                  <a:pt x="140677" y="182880"/>
                </a:moveTo>
                <a:cubicBezTo>
                  <a:pt x="102037" y="28323"/>
                  <a:pt x="160599" y="221555"/>
                  <a:pt x="84406" y="84406"/>
                </a:cubicBezTo>
                <a:cubicBezTo>
                  <a:pt x="70003" y="58481"/>
                  <a:pt x="56271" y="0"/>
                  <a:pt x="56271" y="0"/>
                </a:cubicBezTo>
                <a:lnTo>
                  <a:pt x="14068" y="126609"/>
                </a:lnTo>
                <a:lnTo>
                  <a:pt x="0" y="168812"/>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2-Proportion z-test</a:t>
            </a:r>
            <a:endParaRPr lang="en-US" dirty="0"/>
          </a:p>
        </p:txBody>
      </p:sp>
      <p:pic>
        <p:nvPicPr>
          <p:cNvPr id="6147" name="Picture 3"/>
          <p:cNvPicPr>
            <a:picLocks noChangeAspect="1" noChangeArrowheads="1"/>
          </p:cNvPicPr>
          <p:nvPr/>
        </p:nvPicPr>
        <p:blipFill>
          <a:blip r:embed="rId2" cstate="print"/>
          <a:srcRect/>
          <a:stretch>
            <a:fillRect/>
          </a:stretch>
        </p:blipFill>
        <p:spPr bwMode="auto">
          <a:xfrm>
            <a:off x="914400" y="2667000"/>
            <a:ext cx="4048125" cy="1924050"/>
          </a:xfrm>
          <a:prstGeom prst="rect">
            <a:avLst/>
          </a:prstGeom>
          <a:noFill/>
          <a:ln w="9525">
            <a:noFill/>
            <a:miter lim="800000"/>
            <a:headEnd/>
            <a:tailEnd/>
          </a:ln>
        </p:spPr>
      </p:pic>
      <p:sp>
        <p:nvSpPr>
          <p:cNvPr id="7" name="TextBox 6"/>
          <p:cNvSpPr txBox="1"/>
          <p:nvPr/>
        </p:nvSpPr>
        <p:spPr>
          <a:xfrm>
            <a:off x="762000" y="1828800"/>
            <a:ext cx="2743200" cy="646331"/>
          </a:xfrm>
          <a:prstGeom prst="rect">
            <a:avLst/>
          </a:prstGeom>
          <a:noFill/>
        </p:spPr>
        <p:txBody>
          <a:bodyPr wrap="square" rtlCol="0">
            <a:spAutoFit/>
          </a:bodyPr>
          <a:lstStyle/>
          <a:p>
            <a:r>
              <a:rPr lang="en-US" dirty="0" smtClean="0"/>
              <a:t>Ho</a:t>
            </a:r>
            <a:r>
              <a:rPr lang="en-US" dirty="0" smtClean="0"/>
              <a:t>: P</a:t>
            </a:r>
            <a:r>
              <a:rPr lang="en-US" sz="1050" dirty="0" smtClean="0"/>
              <a:t>M</a:t>
            </a:r>
            <a:r>
              <a:rPr lang="en-US" sz="1050" dirty="0" smtClean="0"/>
              <a:t> </a:t>
            </a:r>
            <a:r>
              <a:rPr lang="en-US" dirty="0" smtClean="0"/>
              <a:t>= P</a:t>
            </a:r>
            <a:r>
              <a:rPr lang="en-US" sz="1000" dirty="0" smtClean="0"/>
              <a:t>W</a:t>
            </a:r>
            <a:endParaRPr lang="en-US" dirty="0" smtClean="0"/>
          </a:p>
          <a:p>
            <a:r>
              <a:rPr lang="en-US" dirty="0" smtClean="0"/>
              <a:t>Ha</a:t>
            </a:r>
            <a:r>
              <a:rPr lang="en-US" dirty="0" smtClean="0"/>
              <a:t>: </a:t>
            </a:r>
            <a:r>
              <a:rPr lang="en-US" dirty="0" smtClean="0"/>
              <a:t>P</a:t>
            </a:r>
            <a:r>
              <a:rPr lang="en-US" sz="1050" dirty="0" smtClean="0"/>
              <a:t>M</a:t>
            </a:r>
            <a:r>
              <a:rPr lang="en-US" dirty="0" smtClean="0"/>
              <a:t> &gt; P</a:t>
            </a:r>
            <a:r>
              <a:rPr lang="en-US" sz="1050" dirty="0" smtClean="0"/>
              <a:t>W</a:t>
            </a:r>
            <a:endParaRPr lang="en-US" dirty="0"/>
          </a:p>
        </p:txBody>
      </p:sp>
      <p:sp>
        <p:nvSpPr>
          <p:cNvPr id="8" name="TextBox 7"/>
          <p:cNvSpPr txBox="1"/>
          <p:nvPr/>
        </p:nvSpPr>
        <p:spPr>
          <a:xfrm>
            <a:off x="457200" y="4648200"/>
            <a:ext cx="5943600" cy="369332"/>
          </a:xfrm>
          <a:prstGeom prst="rect">
            <a:avLst/>
          </a:prstGeom>
          <a:noFill/>
        </p:spPr>
        <p:txBody>
          <a:bodyPr wrap="square" rtlCol="0">
            <a:spAutoFit/>
          </a:bodyPr>
          <a:lstStyle/>
          <a:p>
            <a:r>
              <a:rPr lang="en-US" dirty="0" smtClean="0"/>
              <a:t>P(Z&gt;1.524)=.0638</a:t>
            </a:r>
            <a:endParaRPr lang="en-US" dirty="0"/>
          </a:p>
        </p:txBody>
      </p:sp>
      <p:sp>
        <p:nvSpPr>
          <p:cNvPr id="6" name="TextBox 5"/>
          <p:cNvSpPr txBox="1"/>
          <p:nvPr/>
        </p:nvSpPr>
        <p:spPr>
          <a:xfrm>
            <a:off x="5029200" y="2895600"/>
            <a:ext cx="2667000" cy="646331"/>
          </a:xfrm>
          <a:prstGeom prst="rect">
            <a:avLst/>
          </a:prstGeom>
          <a:noFill/>
        </p:spPr>
        <p:txBody>
          <a:bodyPr wrap="square" rtlCol="0">
            <a:spAutoFit/>
          </a:bodyPr>
          <a:lstStyle/>
          <a:p>
            <a:r>
              <a:rPr lang="en-US" sz="3600" dirty="0" smtClean="0"/>
              <a:t>1.524</a:t>
            </a:r>
            <a:endParaRPr lang="en-US" sz="3600" dirty="0"/>
          </a:p>
        </p:txBody>
      </p:sp>
      <p:sp>
        <p:nvSpPr>
          <p:cNvPr id="9" name="TextBox 8"/>
          <p:cNvSpPr txBox="1"/>
          <p:nvPr/>
        </p:nvSpPr>
        <p:spPr>
          <a:xfrm>
            <a:off x="762000" y="5181600"/>
            <a:ext cx="6553200" cy="923330"/>
          </a:xfrm>
          <a:prstGeom prst="rect">
            <a:avLst/>
          </a:prstGeom>
          <a:noFill/>
        </p:spPr>
        <p:txBody>
          <a:bodyPr wrap="square" rtlCol="0">
            <a:spAutoFit/>
          </a:bodyPr>
          <a:lstStyle/>
          <a:p>
            <a:r>
              <a:rPr lang="en-US" dirty="0" smtClean="0"/>
              <a:t>We fail to reject the Ho because p-value is &gt; alpha which is .05.  We have sufficient evidence that the proportion of men and women that wear south clothing is equal.</a:t>
            </a:r>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A.P. Stat 2</a:t>
            </a:r>
            <a:r>
              <a:rPr lang="en-US" baseline="30000" dirty="0" smtClean="0"/>
              <a:t>nd</a:t>
            </a:r>
            <a:r>
              <a:rPr lang="en-US" dirty="0" smtClean="0"/>
              <a:t> Block</a:t>
            </a:r>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lstStyle/>
          <a:p>
            <a:r>
              <a:rPr lang="en-US" dirty="0" smtClean="0"/>
              <a:t>After conducting our surveys we found that both men and women prefer a certain style of bottoms.</a:t>
            </a:r>
          </a:p>
          <a:p>
            <a:r>
              <a:rPr lang="en-US" dirty="0" smtClean="0"/>
              <a:t>Students at C.B. South do not favor one brand of shirt in particular.</a:t>
            </a:r>
          </a:p>
          <a:p>
            <a:r>
              <a:rPr lang="en-US" dirty="0" smtClean="0"/>
              <a:t>Women wear more jewelry and sports apparel compared to men.</a:t>
            </a:r>
          </a:p>
          <a:p>
            <a:r>
              <a:rPr lang="en-US" dirty="0" smtClean="0"/>
              <a:t>Men are more likely to wear South clothing.</a:t>
            </a:r>
          </a:p>
          <a:p>
            <a:r>
              <a:rPr lang="en-US" dirty="0" smtClean="0"/>
              <a:t>We can use this information to show that C.B. South does not fit into the stereotype.</a:t>
            </a:r>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Bias/Error</a:t>
            </a:r>
            <a:endParaRPr lang="en-US" dirty="0"/>
          </a:p>
        </p:txBody>
      </p:sp>
      <p:sp>
        <p:nvSpPr>
          <p:cNvPr id="3" name="Content Placeholder 2"/>
          <p:cNvSpPr>
            <a:spLocks noGrp="1"/>
          </p:cNvSpPr>
          <p:nvPr>
            <p:ph idx="1"/>
          </p:nvPr>
        </p:nvSpPr>
        <p:spPr/>
        <p:txBody>
          <a:bodyPr/>
          <a:lstStyle/>
          <a:p>
            <a:r>
              <a:rPr lang="en-US" dirty="0" smtClean="0"/>
              <a:t>We might not have did every other person since everyone was moving at different paces</a:t>
            </a:r>
          </a:p>
          <a:p>
            <a:r>
              <a:rPr lang="en-US" dirty="0" smtClean="0"/>
              <a:t>We might have sometimes guessed what they were wearing</a:t>
            </a:r>
          </a:p>
          <a:p>
            <a:r>
              <a:rPr lang="en-US" dirty="0" smtClean="0"/>
              <a:t>Weather could affect what the subjects were wearing on that day</a:t>
            </a:r>
          </a:p>
          <a:p>
            <a:r>
              <a:rPr lang="en-US" dirty="0" smtClean="0"/>
              <a:t>Different sporting events</a:t>
            </a:r>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Personal opinions</a:t>
            </a:r>
            <a:endParaRPr lang="en-US" dirty="0"/>
          </a:p>
        </p:txBody>
      </p:sp>
      <p:sp>
        <p:nvSpPr>
          <p:cNvPr id="3" name="Content Placeholder 2"/>
          <p:cNvSpPr>
            <a:spLocks noGrp="1"/>
          </p:cNvSpPr>
          <p:nvPr>
            <p:ph idx="1"/>
          </p:nvPr>
        </p:nvSpPr>
        <p:spPr>
          <a:xfrm>
            <a:off x="457200" y="1609416"/>
            <a:ext cx="7239000" cy="5248584"/>
          </a:xfrm>
        </p:spPr>
        <p:txBody>
          <a:bodyPr>
            <a:normAutofit/>
          </a:bodyPr>
          <a:lstStyle/>
          <a:p>
            <a:r>
              <a:rPr lang="en-US" dirty="0" smtClean="0"/>
              <a:t>We believed that this project was very tedious and time consuming in the short amount of time.</a:t>
            </a:r>
          </a:p>
          <a:p>
            <a:r>
              <a:rPr lang="en-US" dirty="0" smtClean="0"/>
              <a:t>One mistake we made was that we did a lot more work than was necessary.</a:t>
            </a:r>
          </a:p>
          <a:p>
            <a:pPr lvl="1"/>
            <a:r>
              <a:rPr lang="en-US" dirty="0" smtClean="0"/>
              <a:t>Ex. 6 tests</a:t>
            </a:r>
          </a:p>
          <a:p>
            <a:r>
              <a:rPr lang="en-US" dirty="0" smtClean="0"/>
              <a:t>Some of the information was very surprising such as the fact that there were more women that wore sports apparel compared to men.</a:t>
            </a:r>
          </a:p>
          <a:p>
            <a:r>
              <a:rPr lang="en-US" dirty="0" smtClean="0"/>
              <a:t>Overall the project revealed some interesting facts and was very insightful. </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villiscaadventchristian.org/clothing_drive/clothing.jpg"/>
          <p:cNvPicPr>
            <a:picLocks noChangeAspect="1" noChangeArrowheads="1"/>
          </p:cNvPicPr>
          <p:nvPr/>
        </p:nvPicPr>
        <p:blipFill>
          <a:blip r:embed="rId2" cstate="print">
            <a:duotone>
              <a:schemeClr val="accent2">
                <a:shade val="45000"/>
                <a:satMod val="135000"/>
              </a:schemeClr>
              <a:prstClr val="white"/>
            </a:duotone>
          </a:blip>
          <a:srcRect/>
          <a:stretch>
            <a:fillRect/>
          </a:stretch>
        </p:blipFill>
        <p:spPr bwMode="auto">
          <a:xfrm>
            <a:off x="304800" y="838200"/>
            <a:ext cx="8470900" cy="5943600"/>
          </a:xfrm>
          <a:prstGeom prst="rect">
            <a:avLst/>
          </a:prstGeom>
          <a:noFill/>
        </p:spPr>
      </p:pic>
      <p:sp>
        <p:nvSpPr>
          <p:cNvPr id="2" name="Title 1"/>
          <p:cNvSpPr>
            <a:spLocks noGrp="1"/>
          </p:cNvSpPr>
          <p:nvPr>
            <p:ph type="title"/>
          </p:nvPr>
        </p:nvSpPr>
        <p:spPr/>
        <p:txBody>
          <a:bodyPr/>
          <a:lstStyle/>
          <a:p>
            <a:r>
              <a:rPr lang="en-US" dirty="0" smtClean="0"/>
              <a:t>Background on Clothing</a:t>
            </a:r>
            <a:endParaRPr lang="en-US" dirty="0"/>
          </a:p>
        </p:txBody>
      </p:sp>
      <p:sp>
        <p:nvSpPr>
          <p:cNvPr id="3" name="Content Placeholder 2"/>
          <p:cNvSpPr>
            <a:spLocks noGrp="1"/>
          </p:cNvSpPr>
          <p:nvPr>
            <p:ph idx="1"/>
          </p:nvPr>
        </p:nvSpPr>
        <p:spPr/>
        <p:txBody>
          <a:bodyPr>
            <a:normAutofit/>
          </a:bodyPr>
          <a:lstStyle/>
          <a:p>
            <a:r>
              <a:rPr lang="en-US" dirty="0" smtClean="0"/>
              <a:t>People started wearing clothing 100,000-500,000 years ago</a:t>
            </a:r>
          </a:p>
          <a:p>
            <a:r>
              <a:rPr lang="en-US" dirty="0" smtClean="0"/>
              <a:t>The first clothing were made from nature elements like animal skin, animal fur, grass, leaves, animal bones, and shells</a:t>
            </a:r>
          </a:p>
          <a:p>
            <a:r>
              <a:rPr lang="en-US" dirty="0" smtClean="0"/>
              <a:t>Clothing was usually draped or tied together</a:t>
            </a:r>
          </a:p>
          <a:p>
            <a:r>
              <a:rPr lang="en-US" dirty="0" smtClean="0"/>
              <a:t>Simple needles made out of animal bones provided evidence that there was sewn leather and fur garments</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6" name="Picture 12" descr="http://www.alljewelrydesigners.com/wp-content/uploads/black-diamond-necklace.jpg"/>
          <p:cNvPicPr>
            <a:picLocks noChangeAspect="1" noChangeArrowheads="1"/>
          </p:cNvPicPr>
          <p:nvPr/>
        </p:nvPicPr>
        <p:blipFill>
          <a:blip r:embed="rId3" cstate="print">
            <a:duotone>
              <a:schemeClr val="bg2">
                <a:shade val="45000"/>
                <a:satMod val="135000"/>
              </a:schemeClr>
              <a:prstClr val="white"/>
            </a:duotone>
          </a:blip>
          <a:srcRect/>
          <a:stretch>
            <a:fillRect/>
          </a:stretch>
        </p:blipFill>
        <p:spPr bwMode="auto">
          <a:xfrm>
            <a:off x="3238500" y="609600"/>
            <a:ext cx="4000500" cy="4714875"/>
          </a:xfrm>
          <a:prstGeom prst="rect">
            <a:avLst/>
          </a:prstGeom>
          <a:noFill/>
        </p:spPr>
      </p:pic>
      <p:pic>
        <p:nvPicPr>
          <p:cNvPr id="1032" name="Picture 8" descr="http://www.shopsland.org/wp-content/uploads/expensive-sapphire-jewelry.jpg"/>
          <p:cNvPicPr>
            <a:picLocks noChangeAspect="1" noChangeArrowheads="1"/>
          </p:cNvPicPr>
          <p:nvPr/>
        </p:nvPicPr>
        <p:blipFill>
          <a:blip r:embed="rId4" cstate="print">
            <a:lum contrast="-1000"/>
          </a:blip>
          <a:srcRect/>
          <a:stretch>
            <a:fillRect/>
          </a:stretch>
        </p:blipFill>
        <p:spPr bwMode="auto">
          <a:xfrm>
            <a:off x="5334000" y="4986528"/>
            <a:ext cx="2227943" cy="1871472"/>
          </a:xfrm>
          <a:prstGeom prst="rect">
            <a:avLst/>
          </a:prstGeom>
          <a:noFill/>
        </p:spPr>
      </p:pic>
      <p:pic>
        <p:nvPicPr>
          <p:cNvPr id="1030" name="Picture 6" descr="http://www.charlesandcolvard.com/images/jewelry_22635_48.jpg"/>
          <p:cNvPicPr>
            <a:picLocks noChangeAspect="1" noChangeArrowheads="1"/>
          </p:cNvPicPr>
          <p:nvPr/>
        </p:nvPicPr>
        <p:blipFill>
          <a:blip r:embed="rId5" cstate="print">
            <a:duotone>
              <a:schemeClr val="bg2">
                <a:shade val="45000"/>
                <a:satMod val="135000"/>
              </a:schemeClr>
              <a:prstClr val="white"/>
            </a:duotone>
          </a:blip>
          <a:srcRect/>
          <a:stretch>
            <a:fillRect/>
          </a:stretch>
        </p:blipFill>
        <p:spPr bwMode="auto">
          <a:xfrm>
            <a:off x="0" y="3181350"/>
            <a:ext cx="3810000" cy="3676650"/>
          </a:xfrm>
          <a:prstGeom prst="rect">
            <a:avLst/>
          </a:prstGeom>
          <a:noFill/>
        </p:spPr>
      </p:pic>
      <p:sp>
        <p:nvSpPr>
          <p:cNvPr id="2" name="Title 1"/>
          <p:cNvSpPr>
            <a:spLocks noGrp="1"/>
          </p:cNvSpPr>
          <p:nvPr>
            <p:ph type="title"/>
          </p:nvPr>
        </p:nvSpPr>
        <p:spPr>
          <a:xfrm>
            <a:off x="152400" y="-152400"/>
            <a:ext cx="8229600" cy="1066800"/>
          </a:xfrm>
        </p:spPr>
        <p:txBody>
          <a:bodyPr/>
          <a:lstStyle/>
          <a:p>
            <a:r>
              <a:rPr lang="en-US" dirty="0" smtClean="0"/>
              <a:t>Background on Jewelry</a:t>
            </a:r>
            <a:endParaRPr lang="en-US" dirty="0"/>
          </a:p>
        </p:txBody>
      </p:sp>
      <p:sp>
        <p:nvSpPr>
          <p:cNvPr id="3" name="Content Placeholder 2"/>
          <p:cNvSpPr>
            <a:spLocks noGrp="1"/>
          </p:cNvSpPr>
          <p:nvPr>
            <p:ph idx="1"/>
          </p:nvPr>
        </p:nvSpPr>
        <p:spPr/>
        <p:txBody>
          <a:bodyPr/>
          <a:lstStyle/>
          <a:p>
            <a:pPr algn="ctr"/>
            <a:r>
              <a:rPr lang="en-US" dirty="0" smtClean="0"/>
              <a:t>first jewelry was made from readily available natural materials including animal teeth, bone, various types of shells, carved stone and wood.</a:t>
            </a:r>
          </a:p>
          <a:p>
            <a:pPr algn="ctr"/>
            <a:r>
              <a:rPr lang="en-US" dirty="0" smtClean="0"/>
              <a:t>jewelry was used as a symbol of wealth and status</a:t>
            </a:r>
          </a:p>
          <a:p>
            <a:pPr algn="ctr"/>
            <a:r>
              <a:rPr lang="en-US" dirty="0" smtClean="0"/>
              <a:t>protect against harm, ward of evil, and heal ailments</a:t>
            </a:r>
          </a:p>
        </p:txBody>
      </p:sp>
      <p:pic>
        <p:nvPicPr>
          <p:cNvPr id="1028" name="Picture 4" descr="Garnet &amp; Diamond Ring"/>
          <p:cNvPicPr>
            <a:picLocks noChangeAspect="1" noChangeArrowheads="1"/>
          </p:cNvPicPr>
          <p:nvPr/>
        </p:nvPicPr>
        <p:blipFill>
          <a:blip r:embed="rId6" cstate="print"/>
          <a:srcRect/>
          <a:stretch>
            <a:fillRect/>
          </a:stretch>
        </p:blipFill>
        <p:spPr bwMode="auto">
          <a:xfrm>
            <a:off x="3276600" y="5181600"/>
            <a:ext cx="1428750" cy="1428750"/>
          </a:xfrm>
          <a:prstGeom prst="rect">
            <a:avLst/>
          </a:prstGeom>
          <a:noFill/>
        </p:spPr>
      </p:pic>
      <p:pic>
        <p:nvPicPr>
          <p:cNvPr id="1034" name="Picture 10" descr="http://coinandjewelrygallery.com/images/jewelry.jpg"/>
          <p:cNvPicPr>
            <a:picLocks noChangeAspect="1" noChangeArrowheads="1"/>
          </p:cNvPicPr>
          <p:nvPr/>
        </p:nvPicPr>
        <p:blipFill>
          <a:blip r:embed="rId7" cstate="print"/>
          <a:srcRect/>
          <a:stretch>
            <a:fillRect/>
          </a:stretch>
        </p:blipFill>
        <p:spPr bwMode="auto">
          <a:xfrm>
            <a:off x="6477000" y="152400"/>
            <a:ext cx="1384300" cy="1439525"/>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Different</a:t>
            </a:r>
            <a:r>
              <a:rPr lang="en-US" baseline="0" dirty="0" smtClean="0"/>
              <a:t> </a:t>
            </a:r>
            <a:r>
              <a:rPr lang="en-US" dirty="0" smtClean="0"/>
              <a:t>Types (Brands) of shirts for students</a:t>
            </a:r>
            <a:r>
              <a:rPr lang="en-US" baseline="0" dirty="0" smtClean="0"/>
              <a:t> at c.b.s.</a:t>
            </a:r>
            <a:endParaRPr lang="en-US" dirty="0"/>
          </a:p>
        </p:txBody>
      </p:sp>
      <p:graphicFrame>
        <p:nvGraphicFramePr>
          <p:cNvPr id="3" name="Chart 2"/>
          <p:cNvGraphicFramePr/>
          <p:nvPr/>
        </p:nvGraphicFramePr>
        <p:xfrm>
          <a:off x="685800" y="1676400"/>
          <a:ext cx="6905626" cy="4552949"/>
        </p:xfrm>
        <a:graphic>
          <a:graphicData uri="http://schemas.openxmlformats.org/drawingml/2006/chart">
            <c:chart xmlns:c="http://schemas.openxmlformats.org/drawingml/2006/chart" xmlns:r="http://schemas.openxmlformats.org/officeDocument/2006/relationships" r:id="rId2"/>
          </a:graphicData>
        </a:graphic>
      </p:graphicFrame>
      <p:sp>
        <p:nvSpPr>
          <p:cNvPr id="4" name="Rectangle 3"/>
          <p:cNvSpPr/>
          <p:nvPr/>
        </p:nvSpPr>
        <p:spPr>
          <a:xfrm>
            <a:off x="1676400" y="3886200"/>
            <a:ext cx="76200" cy="762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Analysis</a:t>
            </a:r>
            <a:endParaRPr lang="en-US" dirty="0"/>
          </a:p>
        </p:txBody>
      </p:sp>
      <p:sp>
        <p:nvSpPr>
          <p:cNvPr id="3" name="Content Placeholder 2"/>
          <p:cNvSpPr>
            <a:spLocks noGrp="1"/>
          </p:cNvSpPr>
          <p:nvPr>
            <p:ph idx="1"/>
          </p:nvPr>
        </p:nvSpPr>
        <p:spPr>
          <a:xfrm>
            <a:off x="457200" y="1609416"/>
            <a:ext cx="7239000" cy="5248584"/>
          </a:xfrm>
        </p:spPr>
        <p:txBody>
          <a:bodyPr/>
          <a:lstStyle/>
          <a:p>
            <a:endParaRPr lang="en-US" dirty="0" smtClean="0"/>
          </a:p>
          <a:p>
            <a:endParaRPr lang="en-US" dirty="0" smtClean="0"/>
          </a:p>
          <a:p>
            <a:endParaRPr lang="en-US" dirty="0" smtClean="0"/>
          </a:p>
          <a:p>
            <a:r>
              <a:rPr lang="en-US" dirty="0" smtClean="0"/>
              <a:t>Brands such as Philly sports apparel and American Eagle were very popular with C.B. South student</a:t>
            </a:r>
            <a:endParaRPr lang="en-US" dirty="0"/>
          </a:p>
          <a:p>
            <a:r>
              <a:rPr lang="en-US" dirty="0" smtClean="0"/>
              <a:t>Brands such as Gap and Banana Republic were unpopular among the student that were surveyed</a:t>
            </a:r>
          </a:p>
          <a:p>
            <a:r>
              <a:rPr lang="en-US" dirty="0" smtClean="0"/>
              <a:t>20% of students surveyed were wearing Philly Sports clothing while only 1.4% were wearing either Gap of Banana Republic</a:t>
            </a:r>
          </a:p>
          <a:p>
            <a:endParaRPr lang="en-US" dirty="0" smtClean="0"/>
          </a:p>
        </p:txBody>
      </p:sp>
      <p:pic>
        <p:nvPicPr>
          <p:cNvPr id="22529" name="Picture 1"/>
          <p:cNvPicPr>
            <a:picLocks noChangeAspect="1" noChangeArrowheads="1"/>
          </p:cNvPicPr>
          <p:nvPr/>
        </p:nvPicPr>
        <p:blipFill>
          <a:blip r:embed="rId2" cstate="print"/>
          <a:srcRect/>
          <a:stretch>
            <a:fillRect/>
          </a:stretch>
        </p:blipFill>
        <p:spPr bwMode="auto">
          <a:xfrm>
            <a:off x="4271963" y="-990600"/>
            <a:ext cx="4872037" cy="400007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lstStyle/>
          <a:p>
            <a:r>
              <a:rPr lang="en-US" dirty="0" smtClean="0"/>
              <a:t>From the graph, we expect that all CB South students will prefer Philly </a:t>
            </a:r>
            <a:r>
              <a:rPr lang="en-US" dirty="0" smtClean="0"/>
              <a:t>sports team clothing and American Eagle </a:t>
            </a:r>
            <a:r>
              <a:rPr lang="en-US" dirty="0" smtClean="0"/>
              <a:t>more than Gap or Banana Republic </a:t>
            </a:r>
          </a:p>
          <a:p>
            <a:r>
              <a:rPr lang="en-US" dirty="0" smtClean="0"/>
              <a:t>The </a:t>
            </a:r>
            <a:r>
              <a:rPr lang="en-US" dirty="0" smtClean="0"/>
              <a:t>reason why gap and banana republic are so low is because they are not in style in high </a:t>
            </a:r>
            <a:r>
              <a:rPr lang="en-US" dirty="0" err="1" smtClean="0"/>
              <a:t>schoolers</a:t>
            </a:r>
            <a:r>
              <a:rPr lang="en-US" dirty="0" smtClean="0"/>
              <a:t>, and the reason why American eagle is so high on the chart is because those types of brands are in style</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States &amp; checks</a:t>
            </a:r>
            <a:endParaRPr lang="en-US" dirty="0"/>
          </a:p>
        </p:txBody>
      </p:sp>
      <p:sp>
        <p:nvSpPr>
          <p:cNvPr id="4" name="Content Placeholder 2"/>
          <p:cNvSpPr>
            <a:spLocks noGrp="1"/>
          </p:cNvSpPr>
          <p:nvPr>
            <p:ph sz="half" idx="1"/>
          </p:nvPr>
        </p:nvSpPr>
        <p:spPr>
          <a:xfrm>
            <a:off x="457200" y="1600200"/>
            <a:ext cx="4038600" cy="4525963"/>
          </a:xfrm>
        </p:spPr>
        <p:txBody>
          <a:bodyPr/>
          <a:lstStyle/>
          <a:p>
            <a:pPr algn="ctr">
              <a:buNone/>
            </a:pPr>
            <a:r>
              <a:rPr lang="en-US" sz="3000" b="1" dirty="0" smtClean="0">
                <a:latin typeface="Times New Roman"/>
              </a:rPr>
              <a:t>State</a:t>
            </a:r>
          </a:p>
          <a:p>
            <a:pPr algn="ctr">
              <a:buNone/>
            </a:pPr>
            <a:endParaRPr lang="en-US" b="1" dirty="0" smtClean="0">
              <a:latin typeface="Times New Roman"/>
            </a:endParaRPr>
          </a:p>
          <a:p>
            <a:pPr>
              <a:buFont typeface="Arial"/>
              <a:buChar char="•"/>
            </a:pPr>
            <a:r>
              <a:rPr lang="en-US" b="1" dirty="0" smtClean="0">
                <a:latin typeface="Times New Roman"/>
              </a:rPr>
              <a:t> 2 independent SRS</a:t>
            </a:r>
          </a:p>
          <a:p>
            <a:pPr>
              <a:buFont typeface="Arial"/>
              <a:buChar char="•"/>
            </a:pPr>
            <a:r>
              <a:rPr lang="en-US" b="1" dirty="0" smtClean="0">
                <a:latin typeface="Times New Roman"/>
              </a:rPr>
              <a:t>All expected counts are greater than or equal to 5</a:t>
            </a:r>
          </a:p>
        </p:txBody>
      </p:sp>
      <p:sp>
        <p:nvSpPr>
          <p:cNvPr id="5" name="Content Placeholder 3"/>
          <p:cNvSpPr txBox="1">
            <a:spLocks/>
          </p:cNvSpPr>
          <p:nvPr/>
        </p:nvSpPr>
        <p:spPr>
          <a:xfrm>
            <a:off x="4191000" y="1600200"/>
            <a:ext cx="4038600" cy="4525963"/>
          </a:xfrm>
          <a:prstGeom prst="rect">
            <a:avLst/>
          </a:prstGeom>
        </p:spPr>
        <p:txBody>
          <a:bodyPr/>
          <a:lstStyle/>
          <a:p>
            <a:pPr marL="274320" marR="0" lvl="0" indent="-274320" algn="ctr" defTabSz="914400" rtl="0" eaLnBrk="1" fontAlgn="auto" latinLnBrk="0" hangingPunct="1">
              <a:lnSpc>
                <a:spcPct val="100000"/>
              </a:lnSpc>
              <a:spcBef>
                <a:spcPts val="600"/>
              </a:spcBef>
              <a:spcAft>
                <a:spcPts val="0"/>
              </a:spcAft>
              <a:buClr>
                <a:schemeClr val="tx2"/>
              </a:buClr>
              <a:buSzPct val="73000"/>
              <a:buFont typeface="Wingdings 2"/>
              <a:buNone/>
              <a:tabLst/>
              <a:defRPr/>
            </a:pPr>
            <a:r>
              <a:rPr kumimoji="0" lang="en-US" sz="3000" b="1" i="0" u="none" strike="noStrike" kern="1200" cap="none" spc="0" normalizeH="0" baseline="0" noProof="0" dirty="0" smtClean="0">
                <a:ln>
                  <a:noFill/>
                </a:ln>
                <a:solidFill>
                  <a:schemeClr val="tx1"/>
                </a:solidFill>
                <a:effectLst/>
                <a:uLnTx/>
                <a:uFillTx/>
                <a:latin typeface="Times New Roman"/>
                <a:ea typeface="+mn-ea"/>
                <a:cs typeface="+mn-cs"/>
              </a:rPr>
              <a:t>Check</a:t>
            </a:r>
          </a:p>
          <a:p>
            <a:pPr marL="274320" marR="0" lvl="0" indent="-274320" algn="ctr" defTabSz="914400" rtl="0" eaLnBrk="1" fontAlgn="auto" latinLnBrk="0" hangingPunct="1">
              <a:lnSpc>
                <a:spcPct val="100000"/>
              </a:lnSpc>
              <a:spcBef>
                <a:spcPts val="600"/>
              </a:spcBef>
              <a:spcAft>
                <a:spcPts val="0"/>
              </a:spcAft>
              <a:buClr>
                <a:schemeClr val="tx2"/>
              </a:buClr>
              <a:buSzPct val="73000"/>
              <a:buFont typeface="Wingdings 2"/>
              <a:buNone/>
              <a:tabLst/>
              <a:defRPr/>
            </a:pPr>
            <a:endParaRPr kumimoji="0" lang="en-US" sz="3000" b="1" i="0" u="none" strike="noStrike" kern="1200" cap="none" spc="0" normalizeH="0" baseline="0" noProof="0" dirty="0" smtClean="0">
              <a:ln>
                <a:noFill/>
              </a:ln>
              <a:solidFill>
                <a:schemeClr val="tx1"/>
              </a:solidFill>
              <a:effectLst/>
              <a:uLnTx/>
              <a:uFillTx/>
              <a:latin typeface="Times New Roman"/>
              <a:ea typeface="+mn-ea"/>
              <a:cs typeface="+mn-cs"/>
            </a:endParaRPr>
          </a:p>
          <a:p>
            <a:pPr marL="274320" marR="0" lvl="0" indent="-274320" algn="l" defTabSz="914400" rtl="0" eaLnBrk="1" fontAlgn="auto" latinLnBrk="0" hangingPunct="1">
              <a:lnSpc>
                <a:spcPct val="100000"/>
              </a:lnSpc>
              <a:spcBef>
                <a:spcPts val="600"/>
              </a:spcBef>
              <a:spcAft>
                <a:spcPts val="0"/>
              </a:spcAft>
              <a:buClr>
                <a:schemeClr val="tx2"/>
              </a:buClr>
              <a:buSzPct val="73000"/>
              <a:buFont typeface="Arial"/>
              <a:buChar char="•"/>
              <a:tabLst/>
              <a:defRPr/>
            </a:pPr>
            <a:r>
              <a:rPr kumimoji="0" lang="en-US" sz="2600" b="1" i="0" u="none" strike="noStrike" kern="1200" cap="none" spc="0" normalizeH="0" baseline="0" noProof="0" dirty="0" smtClean="0">
                <a:ln>
                  <a:noFill/>
                </a:ln>
                <a:solidFill>
                  <a:schemeClr val="tx1"/>
                </a:solidFill>
                <a:effectLst/>
                <a:uLnTx/>
                <a:uFillTx/>
                <a:latin typeface="Times New Roman"/>
                <a:ea typeface="+mn-ea"/>
                <a:cs typeface="+mn-cs"/>
              </a:rPr>
              <a:t>2 independent SRS- assumed</a:t>
            </a:r>
          </a:p>
          <a:p>
            <a:pPr marL="274320" marR="0" lvl="0" indent="-274320" algn="l" defTabSz="914400" rtl="0" eaLnBrk="1" fontAlgn="auto" latinLnBrk="0" hangingPunct="1">
              <a:lnSpc>
                <a:spcPct val="100000"/>
              </a:lnSpc>
              <a:spcBef>
                <a:spcPts val="600"/>
              </a:spcBef>
              <a:spcAft>
                <a:spcPts val="0"/>
              </a:spcAft>
              <a:buClr>
                <a:schemeClr val="tx2"/>
              </a:buClr>
              <a:buSzPct val="73000"/>
              <a:buFont typeface="Arial"/>
              <a:buChar char="•"/>
              <a:tabLst/>
              <a:defRPr/>
            </a:pPr>
            <a:r>
              <a:rPr kumimoji="0" lang="en-US" sz="2600" b="1" i="0" u="none" strike="noStrike" kern="1200" cap="none" spc="0" normalizeH="0" baseline="0" noProof="0" dirty="0" smtClean="0">
                <a:ln>
                  <a:noFill/>
                </a:ln>
                <a:solidFill>
                  <a:schemeClr val="tx1"/>
                </a:solidFill>
                <a:effectLst/>
                <a:uLnTx/>
                <a:uFillTx/>
                <a:latin typeface="Times New Roman"/>
                <a:ea typeface="+mn-ea"/>
                <a:cs typeface="+mn-cs"/>
              </a:rPr>
              <a:t>Check-- passed</a:t>
            </a:r>
          </a:p>
          <a:p>
            <a:pPr marL="274320" marR="0" lvl="0" indent="-274320" algn="l" defTabSz="914400" rtl="0" eaLnBrk="1" fontAlgn="auto" latinLnBrk="0" hangingPunct="1">
              <a:lnSpc>
                <a:spcPct val="100000"/>
              </a:lnSpc>
              <a:spcBef>
                <a:spcPts val="600"/>
              </a:spcBef>
              <a:spcAft>
                <a:spcPts val="0"/>
              </a:spcAft>
              <a:buClr>
                <a:schemeClr val="tx2"/>
              </a:buClr>
              <a:buSzPct val="73000"/>
              <a:buFont typeface="Wingdings 2"/>
              <a:buChar char=""/>
              <a:tabLst/>
              <a:defRPr/>
            </a:pPr>
            <a:endParaRPr kumimoji="0" lang="en-US" sz="26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541</TotalTime>
  <Words>1656</Words>
  <Application>Microsoft Office PowerPoint</Application>
  <PresentationFormat>On-screen Show (4:3)</PresentationFormat>
  <Paragraphs>239</Paragraphs>
  <Slides>39</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39</vt:i4>
      </vt:variant>
    </vt:vector>
  </HeadingPairs>
  <TitlesOfParts>
    <vt:vector size="41" baseType="lpstr">
      <vt:lpstr>Opulent</vt:lpstr>
      <vt:lpstr>Equation</vt:lpstr>
      <vt:lpstr>Clothing &amp; Jewelry</vt:lpstr>
      <vt:lpstr>We Wanted to Find Out…</vt:lpstr>
      <vt:lpstr>The procedure</vt:lpstr>
      <vt:lpstr>Background on Clothing</vt:lpstr>
      <vt:lpstr>Background on Jewelry</vt:lpstr>
      <vt:lpstr>Different Types (Brands) of shirts for students at c.b.s.</vt:lpstr>
      <vt:lpstr>Analysis</vt:lpstr>
      <vt:lpstr>Conclusion</vt:lpstr>
      <vt:lpstr>States &amp; checks</vt:lpstr>
      <vt:lpstr>Chi-Square test</vt:lpstr>
      <vt:lpstr>Different Styles of  Male Bottoms At C.B.s.</vt:lpstr>
      <vt:lpstr>Analysis</vt:lpstr>
      <vt:lpstr>Conclusion</vt:lpstr>
      <vt:lpstr>States &amp; checks</vt:lpstr>
      <vt:lpstr>Chi-square test for male shorts</vt:lpstr>
      <vt:lpstr>Different Styles of Female Bottoms At C.b.s.</vt:lpstr>
      <vt:lpstr>Analysis</vt:lpstr>
      <vt:lpstr>Conclusion</vt:lpstr>
      <vt:lpstr>States &amp; checks</vt:lpstr>
      <vt:lpstr>Chi-square test for girl shorts</vt:lpstr>
      <vt:lpstr>C.B. South Students Who Wear Jewelry</vt:lpstr>
      <vt:lpstr>Analysis</vt:lpstr>
      <vt:lpstr>Conclusion</vt:lpstr>
      <vt:lpstr>States &amp; checks</vt:lpstr>
      <vt:lpstr>2-Proportion z-test</vt:lpstr>
      <vt:lpstr>C.B. South Students that Wear  Sports Team Apparel</vt:lpstr>
      <vt:lpstr>Analysis</vt:lpstr>
      <vt:lpstr>Conclusion</vt:lpstr>
      <vt:lpstr>States &amp; checks</vt:lpstr>
      <vt:lpstr>2-Proportion z-test</vt:lpstr>
      <vt:lpstr>C.B. South Students That Wear C.B. South Apparel</vt:lpstr>
      <vt:lpstr>Analysis</vt:lpstr>
      <vt:lpstr>Conclusion</vt:lpstr>
      <vt:lpstr>States &amp; checks</vt:lpstr>
      <vt:lpstr>2-Proportion z-test</vt:lpstr>
      <vt:lpstr>A.P. Stat 2nd Block</vt:lpstr>
      <vt:lpstr>Conclusion</vt:lpstr>
      <vt:lpstr>Bias/Error</vt:lpstr>
      <vt:lpstr>Personal opinions</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Clothing</dc:title>
  <dc:creator> </dc:creator>
  <cp:lastModifiedBy> </cp:lastModifiedBy>
  <cp:revision>95</cp:revision>
  <dcterms:created xsi:type="dcterms:W3CDTF">2010-06-03T13:28:21Z</dcterms:created>
  <dcterms:modified xsi:type="dcterms:W3CDTF">2010-06-09T21:15:30Z</dcterms:modified>
</cp:coreProperties>
</file>